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343" r:id="rId2"/>
    <p:sldId id="258" r:id="rId3"/>
    <p:sldId id="259" r:id="rId4"/>
    <p:sldId id="341" r:id="rId5"/>
    <p:sldId id="260" r:id="rId6"/>
    <p:sldId id="271" r:id="rId7"/>
    <p:sldId id="329" r:id="rId8"/>
    <p:sldId id="330" r:id="rId9"/>
    <p:sldId id="345" r:id="rId10"/>
    <p:sldId id="334" r:id="rId11"/>
    <p:sldId id="273" r:id="rId12"/>
    <p:sldId id="322" r:id="rId13"/>
    <p:sldId id="348" r:id="rId14"/>
    <p:sldId id="335" r:id="rId15"/>
    <p:sldId id="278" r:id="rId16"/>
    <p:sldId id="336" r:id="rId17"/>
    <p:sldId id="340" r:id="rId18"/>
    <p:sldId id="337" r:id="rId19"/>
    <p:sldId id="338" r:id="rId20"/>
    <p:sldId id="299" r:id="rId21"/>
    <p:sldId id="294" r:id="rId22"/>
    <p:sldId id="295" r:id="rId23"/>
    <p:sldId id="344" r:id="rId24"/>
    <p:sldId id="284" r:id="rId25"/>
    <p:sldId id="285" r:id="rId26"/>
    <p:sldId id="346" r:id="rId27"/>
    <p:sldId id="347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  <a:srgbClr val="FF0000"/>
    <a:srgbClr val="1BFD15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89" autoAdjust="0"/>
  </p:normalViewPr>
  <p:slideViewPr>
    <p:cSldViewPr>
      <p:cViewPr>
        <p:scale>
          <a:sx n="77" d="100"/>
          <a:sy n="77" d="100"/>
        </p:scale>
        <p:origin x="-75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0"/>
            <a:ext cx="32051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5D6FFECF-8E01-467C-9A75-C19A5EE4C9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http://va.water.usgs.gov/online_pubs/WRIR/98-4085/g-wfmcpasys_va.html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577" tIns="45789" rIns="91577" bIns="45789"/>
          <a:lstStyle/>
          <a:p>
            <a:pPr defTabSz="914400"/>
            <a:r>
              <a:rPr lang="en-US"/>
              <a:t>HUF data defined by a top array and multiple thickness arrays.  In some cases, most entries in the thickness arrays are zero.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r>
              <a:rPr lang="en-US"/>
              <a:t>There is a layer discretization file and a global package file that are used by the Global Process.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577" tIns="45789" rIns="91577" bIns="45789"/>
          <a:lstStyle/>
          <a:p>
            <a:r>
              <a:rPr lang="en-US" dirty="0" smtClean="0"/>
              <a:t>http://va.water.usgs.gov/online_pubs/WRIR/98-4085/g-wfmcpasys_va.html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Copyright © 2005 -  Norman L. Jones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A9C-B2DB-4C16-8A28-713EBE475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F108-B787-4584-97E9-F3039D37E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C95A-72C8-4197-9A09-0B25ABF36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284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fld id="{4B675AEC-91CD-4E79-AFF3-429B96553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284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fld id="{F305FAB8-3A3A-4E6C-9C71-2F45BE4D8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284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fld id="{8504A82F-FB84-4499-A8B6-1E98230E5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01-8EC1-44D8-B6EC-BDCA36A6C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A20C-ECA8-4122-A9F4-3C479FE0B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B0B8-82A1-4CFA-A2AE-A08D2C2D6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7533-6CBD-4C9B-A902-424A9A4FC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EEAC-786C-4033-B347-9D8F27D79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11E8-DE58-4D6B-A7F8-A7F8CA4A9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A98-D0CD-42A1-AD45-9C344000A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932B93-13AE-42DE-9596-A62106741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Copyright © 2005 -  Norman L. Jones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AF9C09-362B-413D-A32C-CC31E8190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MODFLOW – Introduction</a:t>
            </a:r>
            <a:b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800" dirty="0" smtClean="0"/>
              <a:t>Organization &amp; Main Packages</a:t>
            </a:r>
            <a:endParaRPr lang="en-US" sz="4800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dirty="0" smtClean="0"/>
              <a:t>CE EN 547 – BRIGHAM YOUNG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Packages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Required Packages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Basic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Global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Output Control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Flow </a:t>
            </a:r>
            <a:r>
              <a:rPr lang="en-US" sz="2000" dirty="0" smtClean="0"/>
              <a:t>Package (BCF, LPF, HUF)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Solver (SIP, SSOR, PCG, GMG, etc.)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List-Based Stress Packages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River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Stream-Aquifer Interaction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Drain 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2000" dirty="0" smtClean="0"/>
              <a:t>General Head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Well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Lake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Changing Head Boundary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Array-Based Stress Packages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Recharge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Evapotranspiration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Other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Horizontal Flow Barrier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Basic Package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3962400" cy="4876800"/>
          </a:xfrm>
          <a:noFill/>
          <a:ln/>
        </p:spPr>
        <p:txBody>
          <a:bodyPr>
            <a:normAutofit/>
          </a:bodyPr>
          <a:lstStyle/>
          <a:p>
            <a:r>
              <a:rPr lang="en-US" sz="2800" dirty="0" smtClean="0"/>
              <a:t>Starting Heads Array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Provides initial set of heads for iterative solver.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Defines head values at specified head cells</a:t>
            </a:r>
            <a:endParaRPr lang="en-US" sz="2400" dirty="0"/>
          </a:p>
          <a:p>
            <a:r>
              <a:rPr lang="en-US" sz="2800" dirty="0" smtClean="0"/>
              <a:t>IBOUND Array</a:t>
            </a:r>
            <a:endParaRPr lang="en-US" sz="2800" dirty="0"/>
          </a:p>
          <a:p>
            <a:pPr lvl="1"/>
            <a:r>
              <a:rPr lang="en-US" sz="2400" dirty="0" smtClean="0"/>
              <a:t>Array of integers</a:t>
            </a:r>
            <a:endParaRPr lang="en-US" sz="2400" dirty="0"/>
          </a:p>
          <a:p>
            <a:pPr lvl="1"/>
            <a:r>
              <a:rPr lang="en-US" sz="2400" dirty="0" smtClean="0"/>
              <a:t>Three possible values</a:t>
            </a:r>
          </a:p>
          <a:p>
            <a:pPr lvl="2"/>
            <a:r>
              <a:rPr lang="en-US" sz="2000" dirty="0" smtClean="0"/>
              <a:t>zero = inactive</a:t>
            </a:r>
          </a:p>
          <a:p>
            <a:pPr lvl="2"/>
            <a:r>
              <a:rPr lang="en-US" sz="2000" dirty="0" smtClean="0"/>
              <a:t>negative = specified head</a:t>
            </a:r>
          </a:p>
          <a:p>
            <a:pPr lvl="2"/>
            <a:r>
              <a:rPr lang="en-US" sz="2000" dirty="0" smtClean="0"/>
              <a:t>positive = variable head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334" y="1600200"/>
            <a:ext cx="4877666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Active/Inactive Zones</a:t>
            </a:r>
          </a:p>
        </p:txBody>
      </p:sp>
      <p:grpSp>
        <p:nvGrpSpPr>
          <p:cNvPr id="68904" name="Group 296"/>
          <p:cNvGrpSpPr>
            <a:grpSpLocks/>
          </p:cNvGrpSpPr>
          <p:nvPr/>
        </p:nvGrpSpPr>
        <p:grpSpPr bwMode="auto">
          <a:xfrm>
            <a:off x="1600200" y="2895600"/>
            <a:ext cx="5486400" cy="2743200"/>
            <a:chOff x="1008" y="2352"/>
            <a:chExt cx="3456" cy="1728"/>
          </a:xfrm>
        </p:grpSpPr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100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115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129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144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158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72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5" name="Rectangle 17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6" name="Rectangle 18"/>
            <p:cNvSpPr>
              <a:spLocks noChangeArrowheads="1"/>
            </p:cNvSpPr>
            <p:nvPr/>
          </p:nvSpPr>
          <p:spPr bwMode="auto">
            <a:xfrm>
              <a:off x="288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7" name="Rectangle 19"/>
            <p:cNvSpPr>
              <a:spLocks noChangeArrowheads="1"/>
            </p:cNvSpPr>
            <p:nvPr/>
          </p:nvSpPr>
          <p:spPr bwMode="auto">
            <a:xfrm>
              <a:off x="302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8" name="Rectangle 20"/>
            <p:cNvSpPr>
              <a:spLocks noChangeArrowheads="1"/>
            </p:cNvSpPr>
            <p:nvPr/>
          </p:nvSpPr>
          <p:spPr bwMode="auto">
            <a:xfrm>
              <a:off x="316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9" name="Rectangle 21"/>
            <p:cNvSpPr>
              <a:spLocks noChangeArrowheads="1"/>
            </p:cNvSpPr>
            <p:nvPr/>
          </p:nvSpPr>
          <p:spPr bwMode="auto">
            <a:xfrm>
              <a:off x="331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0" name="Rectangle 22"/>
            <p:cNvSpPr>
              <a:spLocks noChangeArrowheads="1"/>
            </p:cNvSpPr>
            <p:nvPr/>
          </p:nvSpPr>
          <p:spPr bwMode="auto">
            <a:xfrm>
              <a:off x="345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1" name="Rectangle 23"/>
            <p:cNvSpPr>
              <a:spLocks noChangeArrowheads="1"/>
            </p:cNvSpPr>
            <p:nvPr/>
          </p:nvSpPr>
          <p:spPr bwMode="auto">
            <a:xfrm>
              <a:off x="360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Rectangle 24"/>
            <p:cNvSpPr>
              <a:spLocks noChangeArrowheads="1"/>
            </p:cNvSpPr>
            <p:nvPr/>
          </p:nvSpPr>
          <p:spPr bwMode="auto">
            <a:xfrm>
              <a:off x="374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3" name="Rectangle 25"/>
            <p:cNvSpPr>
              <a:spLocks noChangeArrowheads="1"/>
            </p:cNvSpPr>
            <p:nvPr/>
          </p:nvSpPr>
          <p:spPr bwMode="auto">
            <a:xfrm>
              <a:off x="388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Rectangle 26"/>
            <p:cNvSpPr>
              <a:spLocks noChangeArrowheads="1"/>
            </p:cNvSpPr>
            <p:nvPr/>
          </p:nvSpPr>
          <p:spPr bwMode="auto">
            <a:xfrm>
              <a:off x="403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Rectangle 27"/>
            <p:cNvSpPr>
              <a:spLocks noChangeArrowheads="1"/>
            </p:cNvSpPr>
            <p:nvPr/>
          </p:nvSpPr>
          <p:spPr bwMode="auto">
            <a:xfrm>
              <a:off x="417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6" name="Rectangle 28"/>
            <p:cNvSpPr>
              <a:spLocks noChangeArrowheads="1"/>
            </p:cNvSpPr>
            <p:nvPr/>
          </p:nvSpPr>
          <p:spPr bwMode="auto">
            <a:xfrm>
              <a:off x="432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7" name="Rectangle 29"/>
            <p:cNvSpPr>
              <a:spLocks noChangeArrowheads="1"/>
            </p:cNvSpPr>
            <p:nvPr/>
          </p:nvSpPr>
          <p:spPr bwMode="auto">
            <a:xfrm>
              <a:off x="10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Rectangle 30"/>
            <p:cNvSpPr>
              <a:spLocks noChangeArrowheads="1"/>
            </p:cNvSpPr>
            <p:nvPr/>
          </p:nvSpPr>
          <p:spPr bwMode="auto">
            <a:xfrm>
              <a:off x="115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9" name="Rectangle 31"/>
            <p:cNvSpPr>
              <a:spLocks noChangeArrowheads="1"/>
            </p:cNvSpPr>
            <p:nvPr/>
          </p:nvSpPr>
          <p:spPr bwMode="auto">
            <a:xfrm>
              <a:off x="129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0" name="Rectangle 32"/>
            <p:cNvSpPr>
              <a:spLocks noChangeArrowheads="1"/>
            </p:cNvSpPr>
            <p:nvPr/>
          </p:nvSpPr>
          <p:spPr bwMode="auto">
            <a:xfrm>
              <a:off x="144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Rectangle 43"/>
            <p:cNvSpPr>
              <a:spLocks noChangeArrowheads="1"/>
            </p:cNvSpPr>
            <p:nvPr/>
          </p:nvSpPr>
          <p:spPr bwMode="auto">
            <a:xfrm>
              <a:off x="302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2" name="Rectangle 44"/>
            <p:cNvSpPr>
              <a:spLocks noChangeArrowheads="1"/>
            </p:cNvSpPr>
            <p:nvPr/>
          </p:nvSpPr>
          <p:spPr bwMode="auto">
            <a:xfrm>
              <a:off x="316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3" name="Rectangle 45"/>
            <p:cNvSpPr>
              <a:spLocks noChangeArrowheads="1"/>
            </p:cNvSpPr>
            <p:nvPr/>
          </p:nvSpPr>
          <p:spPr bwMode="auto">
            <a:xfrm>
              <a:off x="331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4" name="Rectangle 46"/>
            <p:cNvSpPr>
              <a:spLocks noChangeArrowheads="1"/>
            </p:cNvSpPr>
            <p:nvPr/>
          </p:nvSpPr>
          <p:spPr bwMode="auto">
            <a:xfrm>
              <a:off x="345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5" name="Rectangle 47"/>
            <p:cNvSpPr>
              <a:spLocks noChangeArrowheads="1"/>
            </p:cNvSpPr>
            <p:nvPr/>
          </p:nvSpPr>
          <p:spPr bwMode="auto">
            <a:xfrm>
              <a:off x="360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6" name="Rectangle 48"/>
            <p:cNvSpPr>
              <a:spLocks noChangeArrowheads="1"/>
            </p:cNvSpPr>
            <p:nvPr/>
          </p:nvSpPr>
          <p:spPr bwMode="auto">
            <a:xfrm>
              <a:off x="374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7" name="Rectangle 49"/>
            <p:cNvSpPr>
              <a:spLocks noChangeArrowheads="1"/>
            </p:cNvSpPr>
            <p:nvPr/>
          </p:nvSpPr>
          <p:spPr bwMode="auto">
            <a:xfrm>
              <a:off x="388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Rectangle 50"/>
            <p:cNvSpPr>
              <a:spLocks noChangeArrowheads="1"/>
            </p:cNvSpPr>
            <p:nvPr/>
          </p:nvSpPr>
          <p:spPr bwMode="auto">
            <a:xfrm>
              <a:off x="403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9" name="Rectangle 51"/>
            <p:cNvSpPr>
              <a:spLocks noChangeArrowheads="1"/>
            </p:cNvSpPr>
            <p:nvPr/>
          </p:nvSpPr>
          <p:spPr bwMode="auto">
            <a:xfrm>
              <a:off x="417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0" name="Rectangle 52"/>
            <p:cNvSpPr>
              <a:spLocks noChangeArrowheads="1"/>
            </p:cNvSpPr>
            <p:nvPr/>
          </p:nvSpPr>
          <p:spPr bwMode="auto">
            <a:xfrm>
              <a:off x="432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1" name="Rectangle 53"/>
            <p:cNvSpPr>
              <a:spLocks noChangeArrowheads="1"/>
            </p:cNvSpPr>
            <p:nvPr/>
          </p:nvSpPr>
          <p:spPr bwMode="auto">
            <a:xfrm>
              <a:off x="100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Rectangle 54"/>
            <p:cNvSpPr>
              <a:spLocks noChangeArrowheads="1"/>
            </p:cNvSpPr>
            <p:nvPr/>
          </p:nvSpPr>
          <p:spPr bwMode="auto">
            <a:xfrm>
              <a:off x="115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8" name="Rectangle 70"/>
            <p:cNvSpPr>
              <a:spLocks noChangeArrowheads="1"/>
            </p:cNvSpPr>
            <p:nvPr/>
          </p:nvSpPr>
          <p:spPr bwMode="auto">
            <a:xfrm>
              <a:off x="345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9" name="Rectangle 71"/>
            <p:cNvSpPr>
              <a:spLocks noChangeArrowheads="1"/>
            </p:cNvSpPr>
            <p:nvPr/>
          </p:nvSpPr>
          <p:spPr bwMode="auto">
            <a:xfrm>
              <a:off x="360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0" name="Rectangle 72"/>
            <p:cNvSpPr>
              <a:spLocks noChangeArrowheads="1"/>
            </p:cNvSpPr>
            <p:nvPr/>
          </p:nvSpPr>
          <p:spPr bwMode="auto">
            <a:xfrm>
              <a:off x="374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1" name="Rectangle 73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2" name="Rectangle 74"/>
            <p:cNvSpPr>
              <a:spLocks noChangeArrowheads="1"/>
            </p:cNvSpPr>
            <p:nvPr/>
          </p:nvSpPr>
          <p:spPr bwMode="auto">
            <a:xfrm>
              <a:off x="403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3" name="Rectangle 75"/>
            <p:cNvSpPr>
              <a:spLocks noChangeArrowheads="1"/>
            </p:cNvSpPr>
            <p:nvPr/>
          </p:nvSpPr>
          <p:spPr bwMode="auto">
            <a:xfrm>
              <a:off x="417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4" name="Rectangle 76"/>
            <p:cNvSpPr>
              <a:spLocks noChangeArrowheads="1"/>
            </p:cNvSpPr>
            <p:nvPr/>
          </p:nvSpPr>
          <p:spPr bwMode="auto">
            <a:xfrm>
              <a:off x="432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5" name="Rectangle 77"/>
            <p:cNvSpPr>
              <a:spLocks noChangeArrowheads="1"/>
            </p:cNvSpPr>
            <p:nvPr/>
          </p:nvSpPr>
          <p:spPr bwMode="auto">
            <a:xfrm>
              <a:off x="100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6" name="Rectangle 78"/>
            <p:cNvSpPr>
              <a:spLocks noChangeArrowheads="1"/>
            </p:cNvSpPr>
            <p:nvPr/>
          </p:nvSpPr>
          <p:spPr bwMode="auto">
            <a:xfrm>
              <a:off x="115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5" name="Rectangle 97"/>
            <p:cNvSpPr>
              <a:spLocks noChangeArrowheads="1"/>
            </p:cNvSpPr>
            <p:nvPr/>
          </p:nvSpPr>
          <p:spPr bwMode="auto">
            <a:xfrm>
              <a:off x="388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6" name="Rectangle 98"/>
            <p:cNvSpPr>
              <a:spLocks noChangeArrowheads="1"/>
            </p:cNvSpPr>
            <p:nvPr/>
          </p:nvSpPr>
          <p:spPr bwMode="auto">
            <a:xfrm>
              <a:off x="403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7" name="Rectangle 99"/>
            <p:cNvSpPr>
              <a:spLocks noChangeArrowheads="1"/>
            </p:cNvSpPr>
            <p:nvPr/>
          </p:nvSpPr>
          <p:spPr bwMode="auto">
            <a:xfrm>
              <a:off x="417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8" name="Rectangle 100"/>
            <p:cNvSpPr>
              <a:spLocks noChangeArrowheads="1"/>
            </p:cNvSpPr>
            <p:nvPr/>
          </p:nvSpPr>
          <p:spPr bwMode="auto">
            <a:xfrm>
              <a:off x="432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9" name="Rectangle 101"/>
            <p:cNvSpPr>
              <a:spLocks noChangeArrowheads="1"/>
            </p:cNvSpPr>
            <p:nvPr/>
          </p:nvSpPr>
          <p:spPr bwMode="auto">
            <a:xfrm>
              <a:off x="100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1" name="Rectangle 123"/>
            <p:cNvSpPr>
              <a:spLocks noChangeArrowheads="1"/>
            </p:cNvSpPr>
            <p:nvPr/>
          </p:nvSpPr>
          <p:spPr bwMode="auto">
            <a:xfrm>
              <a:off x="417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2" name="Rectangle 124"/>
            <p:cNvSpPr>
              <a:spLocks noChangeArrowheads="1"/>
            </p:cNvSpPr>
            <p:nvPr/>
          </p:nvSpPr>
          <p:spPr bwMode="auto">
            <a:xfrm>
              <a:off x="432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3" name="Rectangle 125"/>
            <p:cNvSpPr>
              <a:spLocks noChangeArrowheads="1"/>
            </p:cNvSpPr>
            <p:nvPr/>
          </p:nvSpPr>
          <p:spPr bwMode="auto">
            <a:xfrm>
              <a:off x="100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5" name="Rectangle 147"/>
            <p:cNvSpPr>
              <a:spLocks noChangeArrowheads="1"/>
            </p:cNvSpPr>
            <p:nvPr/>
          </p:nvSpPr>
          <p:spPr bwMode="auto">
            <a:xfrm>
              <a:off x="417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6" name="Rectangle 148"/>
            <p:cNvSpPr>
              <a:spLocks noChangeArrowheads="1"/>
            </p:cNvSpPr>
            <p:nvPr/>
          </p:nvSpPr>
          <p:spPr bwMode="auto">
            <a:xfrm>
              <a:off x="432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7" name="Rectangle 149"/>
            <p:cNvSpPr>
              <a:spLocks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0" name="Rectangle 172"/>
            <p:cNvSpPr>
              <a:spLocks noChangeArrowheads="1"/>
            </p:cNvSpPr>
            <p:nvPr/>
          </p:nvSpPr>
          <p:spPr bwMode="auto">
            <a:xfrm>
              <a:off x="432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1" name="Rectangle 173"/>
            <p:cNvSpPr>
              <a:spLocks noChangeArrowheads="1"/>
            </p:cNvSpPr>
            <p:nvPr/>
          </p:nvSpPr>
          <p:spPr bwMode="auto">
            <a:xfrm>
              <a:off x="100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3" name="Rectangle 185"/>
            <p:cNvSpPr>
              <a:spLocks noChangeArrowheads="1"/>
            </p:cNvSpPr>
            <p:nvPr/>
          </p:nvSpPr>
          <p:spPr bwMode="auto">
            <a:xfrm>
              <a:off x="273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4" name="Rectangle 186"/>
            <p:cNvSpPr>
              <a:spLocks noChangeArrowheads="1"/>
            </p:cNvSpPr>
            <p:nvPr/>
          </p:nvSpPr>
          <p:spPr bwMode="auto">
            <a:xfrm>
              <a:off x="288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4" name="Rectangle 196"/>
            <p:cNvSpPr>
              <a:spLocks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5" name="Rectangle 197"/>
            <p:cNvSpPr>
              <a:spLocks noChangeArrowheads="1"/>
            </p:cNvSpPr>
            <p:nvPr/>
          </p:nvSpPr>
          <p:spPr bwMode="auto">
            <a:xfrm>
              <a:off x="100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6" name="Rectangle 198"/>
            <p:cNvSpPr>
              <a:spLocks noChangeArrowheads="1"/>
            </p:cNvSpPr>
            <p:nvPr/>
          </p:nvSpPr>
          <p:spPr bwMode="auto">
            <a:xfrm>
              <a:off x="115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4" name="Rectangle 206"/>
            <p:cNvSpPr>
              <a:spLocks noChangeArrowheads="1"/>
            </p:cNvSpPr>
            <p:nvPr/>
          </p:nvSpPr>
          <p:spPr bwMode="auto">
            <a:xfrm>
              <a:off x="230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5" name="Rectangle 207"/>
            <p:cNvSpPr>
              <a:spLocks noChangeArrowheads="1"/>
            </p:cNvSpPr>
            <p:nvPr/>
          </p:nvSpPr>
          <p:spPr bwMode="auto">
            <a:xfrm>
              <a:off x="244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6" name="Rectangle 208"/>
            <p:cNvSpPr>
              <a:spLocks noChangeArrowheads="1"/>
            </p:cNvSpPr>
            <p:nvPr/>
          </p:nvSpPr>
          <p:spPr bwMode="auto">
            <a:xfrm>
              <a:off x="259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7" name="Rectangle 209"/>
            <p:cNvSpPr>
              <a:spLocks noChangeArrowheads="1"/>
            </p:cNvSpPr>
            <p:nvPr/>
          </p:nvSpPr>
          <p:spPr bwMode="auto">
            <a:xfrm>
              <a:off x="273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8" name="Rectangle 210"/>
            <p:cNvSpPr>
              <a:spLocks noChangeArrowheads="1"/>
            </p:cNvSpPr>
            <p:nvPr/>
          </p:nvSpPr>
          <p:spPr bwMode="auto">
            <a:xfrm>
              <a:off x="288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9" name="Rectangle 211"/>
            <p:cNvSpPr>
              <a:spLocks noChangeArrowheads="1"/>
            </p:cNvSpPr>
            <p:nvPr/>
          </p:nvSpPr>
          <p:spPr bwMode="auto">
            <a:xfrm>
              <a:off x="302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9" name="Rectangle 221"/>
            <p:cNvSpPr>
              <a:spLocks noChangeArrowheads="1"/>
            </p:cNvSpPr>
            <p:nvPr/>
          </p:nvSpPr>
          <p:spPr bwMode="auto">
            <a:xfrm>
              <a:off x="100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0" name="Rectangle 222"/>
            <p:cNvSpPr>
              <a:spLocks noChangeArrowheads="1"/>
            </p:cNvSpPr>
            <p:nvPr/>
          </p:nvSpPr>
          <p:spPr bwMode="auto">
            <a:xfrm>
              <a:off x="115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1" name="Rectangle 223"/>
            <p:cNvSpPr>
              <a:spLocks noChangeArrowheads="1"/>
            </p:cNvSpPr>
            <p:nvPr/>
          </p:nvSpPr>
          <p:spPr bwMode="auto">
            <a:xfrm>
              <a:off x="129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2" name="Rectangle 224"/>
            <p:cNvSpPr>
              <a:spLocks noChangeArrowheads="1"/>
            </p:cNvSpPr>
            <p:nvPr/>
          </p:nvSpPr>
          <p:spPr bwMode="auto">
            <a:xfrm>
              <a:off x="144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3" name="Rectangle 225"/>
            <p:cNvSpPr>
              <a:spLocks noChangeArrowheads="1"/>
            </p:cNvSpPr>
            <p:nvPr/>
          </p:nvSpPr>
          <p:spPr bwMode="auto">
            <a:xfrm>
              <a:off x="158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7" name="Rectangle 229"/>
            <p:cNvSpPr>
              <a:spLocks noChangeArrowheads="1"/>
            </p:cNvSpPr>
            <p:nvPr/>
          </p:nvSpPr>
          <p:spPr bwMode="auto">
            <a:xfrm>
              <a:off x="216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8" name="Rectangle 230"/>
            <p:cNvSpPr>
              <a:spLocks noChangeArrowheads="1"/>
            </p:cNvSpPr>
            <p:nvPr/>
          </p:nvSpPr>
          <p:spPr bwMode="auto">
            <a:xfrm>
              <a:off x="230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9" name="Rectangle 231"/>
            <p:cNvSpPr>
              <a:spLocks noChangeArrowheads="1"/>
            </p:cNvSpPr>
            <p:nvPr/>
          </p:nvSpPr>
          <p:spPr bwMode="auto">
            <a:xfrm>
              <a:off x="244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0" name="Rectangle 232"/>
            <p:cNvSpPr>
              <a:spLocks noChangeArrowheads="1"/>
            </p:cNvSpPr>
            <p:nvPr/>
          </p:nvSpPr>
          <p:spPr bwMode="auto">
            <a:xfrm>
              <a:off x="259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1" name="Rectangle 233"/>
            <p:cNvSpPr>
              <a:spLocks noChangeArrowheads="1"/>
            </p:cNvSpPr>
            <p:nvPr/>
          </p:nvSpPr>
          <p:spPr bwMode="auto">
            <a:xfrm>
              <a:off x="273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2" name="Rectangle 234"/>
            <p:cNvSpPr>
              <a:spLocks noChangeArrowheads="1"/>
            </p:cNvSpPr>
            <p:nvPr/>
          </p:nvSpPr>
          <p:spPr bwMode="auto">
            <a:xfrm>
              <a:off x="288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3" name="Rectangle 235"/>
            <p:cNvSpPr>
              <a:spLocks noChangeArrowheads="1"/>
            </p:cNvSpPr>
            <p:nvPr/>
          </p:nvSpPr>
          <p:spPr bwMode="auto">
            <a:xfrm>
              <a:off x="302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4" name="Rectangle 236"/>
            <p:cNvSpPr>
              <a:spLocks noChangeArrowheads="1"/>
            </p:cNvSpPr>
            <p:nvPr/>
          </p:nvSpPr>
          <p:spPr bwMode="auto">
            <a:xfrm>
              <a:off x="316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2" name="Rectangle 244"/>
            <p:cNvSpPr>
              <a:spLocks noChangeArrowheads="1"/>
            </p:cNvSpPr>
            <p:nvPr/>
          </p:nvSpPr>
          <p:spPr bwMode="auto">
            <a:xfrm>
              <a:off x="432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3" name="Rectangle 245"/>
            <p:cNvSpPr>
              <a:spLocks noChangeArrowheads="1"/>
            </p:cNvSpPr>
            <p:nvPr/>
          </p:nvSpPr>
          <p:spPr bwMode="auto">
            <a:xfrm>
              <a:off x="100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4" name="Rectangle 246"/>
            <p:cNvSpPr>
              <a:spLocks noChangeArrowheads="1"/>
            </p:cNvSpPr>
            <p:nvPr/>
          </p:nvSpPr>
          <p:spPr bwMode="auto">
            <a:xfrm>
              <a:off x="115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5" name="Rectangle 247"/>
            <p:cNvSpPr>
              <a:spLocks noChangeArrowheads="1"/>
            </p:cNvSpPr>
            <p:nvPr/>
          </p:nvSpPr>
          <p:spPr bwMode="auto">
            <a:xfrm>
              <a:off x="129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6" name="Rectangle 248"/>
            <p:cNvSpPr>
              <a:spLocks noChangeArrowheads="1"/>
            </p:cNvSpPr>
            <p:nvPr/>
          </p:nvSpPr>
          <p:spPr bwMode="auto">
            <a:xfrm>
              <a:off x="144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7" name="Rectangle 249"/>
            <p:cNvSpPr>
              <a:spLocks noChangeArrowheads="1"/>
            </p:cNvSpPr>
            <p:nvPr/>
          </p:nvSpPr>
          <p:spPr bwMode="auto">
            <a:xfrm>
              <a:off x="158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8" name="Rectangle 250"/>
            <p:cNvSpPr>
              <a:spLocks noChangeArrowheads="1"/>
            </p:cNvSpPr>
            <p:nvPr/>
          </p:nvSpPr>
          <p:spPr bwMode="auto">
            <a:xfrm>
              <a:off x="172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9" name="Rectangle 251"/>
            <p:cNvSpPr>
              <a:spLocks noChangeArrowheads="1"/>
            </p:cNvSpPr>
            <p:nvPr/>
          </p:nvSpPr>
          <p:spPr bwMode="auto">
            <a:xfrm>
              <a:off x="187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0" name="Rectangle 252"/>
            <p:cNvSpPr>
              <a:spLocks noChangeArrowheads="1"/>
            </p:cNvSpPr>
            <p:nvPr/>
          </p:nvSpPr>
          <p:spPr bwMode="auto">
            <a:xfrm>
              <a:off x="201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1" name="Rectangle 253"/>
            <p:cNvSpPr>
              <a:spLocks noChangeArrowheads="1"/>
            </p:cNvSpPr>
            <p:nvPr/>
          </p:nvSpPr>
          <p:spPr bwMode="auto">
            <a:xfrm>
              <a:off x="216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2" name="Rectangle 254"/>
            <p:cNvSpPr>
              <a:spLocks noChangeArrowheads="1"/>
            </p:cNvSpPr>
            <p:nvPr/>
          </p:nvSpPr>
          <p:spPr bwMode="auto">
            <a:xfrm>
              <a:off x="230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3" name="Rectangle 255"/>
            <p:cNvSpPr>
              <a:spLocks noChangeArrowheads="1"/>
            </p:cNvSpPr>
            <p:nvPr/>
          </p:nvSpPr>
          <p:spPr bwMode="auto">
            <a:xfrm>
              <a:off x="244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4" name="Rectangle 256"/>
            <p:cNvSpPr>
              <a:spLocks noChangeArrowheads="1"/>
            </p:cNvSpPr>
            <p:nvPr/>
          </p:nvSpPr>
          <p:spPr bwMode="auto">
            <a:xfrm>
              <a:off x="259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5" name="Rectangle 257"/>
            <p:cNvSpPr>
              <a:spLocks noChangeArrowheads="1"/>
            </p:cNvSpPr>
            <p:nvPr/>
          </p:nvSpPr>
          <p:spPr bwMode="auto">
            <a:xfrm>
              <a:off x="273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6" name="Rectangle 258"/>
            <p:cNvSpPr>
              <a:spLocks noChangeArrowheads="1"/>
            </p:cNvSpPr>
            <p:nvPr/>
          </p:nvSpPr>
          <p:spPr bwMode="auto">
            <a:xfrm>
              <a:off x="288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7" name="Rectangle 259"/>
            <p:cNvSpPr>
              <a:spLocks noChangeArrowheads="1"/>
            </p:cNvSpPr>
            <p:nvPr/>
          </p:nvSpPr>
          <p:spPr bwMode="auto">
            <a:xfrm>
              <a:off x="302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8" name="Rectangle 260"/>
            <p:cNvSpPr>
              <a:spLocks noChangeArrowheads="1"/>
            </p:cNvSpPr>
            <p:nvPr/>
          </p:nvSpPr>
          <p:spPr bwMode="auto">
            <a:xfrm>
              <a:off x="316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9" name="Rectangle 261"/>
            <p:cNvSpPr>
              <a:spLocks noChangeArrowheads="1"/>
            </p:cNvSpPr>
            <p:nvPr/>
          </p:nvSpPr>
          <p:spPr bwMode="auto">
            <a:xfrm>
              <a:off x="331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0" name="Rectangle 262"/>
            <p:cNvSpPr>
              <a:spLocks noChangeArrowheads="1"/>
            </p:cNvSpPr>
            <p:nvPr/>
          </p:nvSpPr>
          <p:spPr bwMode="auto">
            <a:xfrm>
              <a:off x="345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1" name="Rectangle 263"/>
            <p:cNvSpPr>
              <a:spLocks noChangeArrowheads="1"/>
            </p:cNvSpPr>
            <p:nvPr/>
          </p:nvSpPr>
          <p:spPr bwMode="auto">
            <a:xfrm>
              <a:off x="360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6" name="Rectangle 268"/>
            <p:cNvSpPr>
              <a:spLocks noChangeArrowheads="1"/>
            </p:cNvSpPr>
            <p:nvPr/>
          </p:nvSpPr>
          <p:spPr bwMode="auto">
            <a:xfrm>
              <a:off x="432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7" name="Rectangle 269"/>
            <p:cNvSpPr>
              <a:spLocks noChangeArrowheads="1"/>
            </p:cNvSpPr>
            <p:nvPr/>
          </p:nvSpPr>
          <p:spPr bwMode="auto">
            <a:xfrm>
              <a:off x="100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8" name="Rectangle 270"/>
            <p:cNvSpPr>
              <a:spLocks noChangeArrowheads="1"/>
            </p:cNvSpPr>
            <p:nvPr/>
          </p:nvSpPr>
          <p:spPr bwMode="auto">
            <a:xfrm>
              <a:off x="115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9" name="Rectangle 271"/>
            <p:cNvSpPr>
              <a:spLocks noChangeArrowheads="1"/>
            </p:cNvSpPr>
            <p:nvPr/>
          </p:nvSpPr>
          <p:spPr bwMode="auto">
            <a:xfrm>
              <a:off x="129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0" name="Rectangle 272"/>
            <p:cNvSpPr>
              <a:spLocks noChangeArrowheads="1"/>
            </p:cNvSpPr>
            <p:nvPr/>
          </p:nvSpPr>
          <p:spPr bwMode="auto">
            <a:xfrm>
              <a:off x="144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1" name="Rectangle 273"/>
            <p:cNvSpPr>
              <a:spLocks noChangeArrowheads="1"/>
            </p:cNvSpPr>
            <p:nvPr/>
          </p:nvSpPr>
          <p:spPr bwMode="auto">
            <a:xfrm>
              <a:off x="158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2" name="Rectangle 274"/>
            <p:cNvSpPr>
              <a:spLocks noChangeArrowheads="1"/>
            </p:cNvSpPr>
            <p:nvPr/>
          </p:nvSpPr>
          <p:spPr bwMode="auto">
            <a:xfrm>
              <a:off x="172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3" name="Rectangle 275"/>
            <p:cNvSpPr>
              <a:spLocks noChangeArrowheads="1"/>
            </p:cNvSpPr>
            <p:nvPr/>
          </p:nvSpPr>
          <p:spPr bwMode="auto">
            <a:xfrm>
              <a:off x="187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4" name="Rectangle 276"/>
            <p:cNvSpPr>
              <a:spLocks noChangeArrowheads="1"/>
            </p:cNvSpPr>
            <p:nvPr/>
          </p:nvSpPr>
          <p:spPr bwMode="auto">
            <a:xfrm>
              <a:off x="201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5" name="Rectangle 277"/>
            <p:cNvSpPr>
              <a:spLocks noChangeArrowheads="1"/>
            </p:cNvSpPr>
            <p:nvPr/>
          </p:nvSpPr>
          <p:spPr bwMode="auto">
            <a:xfrm>
              <a:off x="216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6" name="Rectangle 278"/>
            <p:cNvSpPr>
              <a:spLocks noChangeArrowheads="1"/>
            </p:cNvSpPr>
            <p:nvPr/>
          </p:nvSpPr>
          <p:spPr bwMode="auto">
            <a:xfrm>
              <a:off x="230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7" name="Rectangle 279"/>
            <p:cNvSpPr>
              <a:spLocks noChangeArrowheads="1"/>
            </p:cNvSpPr>
            <p:nvPr/>
          </p:nvSpPr>
          <p:spPr bwMode="auto">
            <a:xfrm>
              <a:off x="244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8" name="Rectangle 280"/>
            <p:cNvSpPr>
              <a:spLocks noChangeArrowheads="1"/>
            </p:cNvSpPr>
            <p:nvPr/>
          </p:nvSpPr>
          <p:spPr bwMode="auto">
            <a:xfrm>
              <a:off x="259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9" name="Rectangle 281"/>
            <p:cNvSpPr>
              <a:spLocks noChangeArrowheads="1"/>
            </p:cNvSpPr>
            <p:nvPr/>
          </p:nvSpPr>
          <p:spPr bwMode="auto">
            <a:xfrm>
              <a:off x="273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0" name="Rectangle 282"/>
            <p:cNvSpPr>
              <a:spLocks noChangeArrowheads="1"/>
            </p:cNvSpPr>
            <p:nvPr/>
          </p:nvSpPr>
          <p:spPr bwMode="auto">
            <a:xfrm>
              <a:off x="288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1" name="Rectangle 283"/>
            <p:cNvSpPr>
              <a:spLocks noChangeArrowheads="1"/>
            </p:cNvSpPr>
            <p:nvPr/>
          </p:nvSpPr>
          <p:spPr bwMode="auto">
            <a:xfrm>
              <a:off x="302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2" name="Rectangle 284"/>
            <p:cNvSpPr>
              <a:spLocks noChangeArrowheads="1"/>
            </p:cNvSpPr>
            <p:nvPr/>
          </p:nvSpPr>
          <p:spPr bwMode="auto">
            <a:xfrm>
              <a:off x="316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3" name="Rectangle 285"/>
            <p:cNvSpPr>
              <a:spLocks noChangeArrowheads="1"/>
            </p:cNvSpPr>
            <p:nvPr/>
          </p:nvSpPr>
          <p:spPr bwMode="auto">
            <a:xfrm>
              <a:off x="331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4" name="Rectangle 286"/>
            <p:cNvSpPr>
              <a:spLocks noChangeArrowheads="1"/>
            </p:cNvSpPr>
            <p:nvPr/>
          </p:nvSpPr>
          <p:spPr bwMode="auto">
            <a:xfrm>
              <a:off x="345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5" name="Rectangle 287"/>
            <p:cNvSpPr>
              <a:spLocks noChangeArrowheads="1"/>
            </p:cNvSpPr>
            <p:nvPr/>
          </p:nvSpPr>
          <p:spPr bwMode="auto">
            <a:xfrm>
              <a:off x="360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6" name="Rectangle 288"/>
            <p:cNvSpPr>
              <a:spLocks noChangeArrowheads="1"/>
            </p:cNvSpPr>
            <p:nvPr/>
          </p:nvSpPr>
          <p:spPr bwMode="auto">
            <a:xfrm>
              <a:off x="374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7" name="Rectangle 289"/>
            <p:cNvSpPr>
              <a:spLocks noChangeArrowheads="1"/>
            </p:cNvSpPr>
            <p:nvPr/>
          </p:nvSpPr>
          <p:spPr bwMode="auto">
            <a:xfrm>
              <a:off x="388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8" name="Rectangle 290"/>
            <p:cNvSpPr>
              <a:spLocks noChangeArrowheads="1"/>
            </p:cNvSpPr>
            <p:nvPr/>
          </p:nvSpPr>
          <p:spPr bwMode="auto">
            <a:xfrm>
              <a:off x="403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9" name="Rectangle 291"/>
            <p:cNvSpPr>
              <a:spLocks noChangeArrowheads="1"/>
            </p:cNvSpPr>
            <p:nvPr/>
          </p:nvSpPr>
          <p:spPr bwMode="auto">
            <a:xfrm>
              <a:off x="417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00" name="Rectangle 292"/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05" name="Rectangle 297"/>
          <p:cNvSpPr>
            <a:spLocks noChangeArrowheads="1"/>
          </p:cNvSpPr>
          <p:nvPr/>
        </p:nvSpPr>
        <p:spPr bwMode="auto">
          <a:xfrm>
            <a:off x="1600200" y="2895600"/>
            <a:ext cx="5486400" cy="2743200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903" name="Group 295"/>
          <p:cNvGrpSpPr>
            <a:grpSpLocks/>
          </p:cNvGrpSpPr>
          <p:nvPr/>
        </p:nvGrpSpPr>
        <p:grpSpPr bwMode="auto">
          <a:xfrm>
            <a:off x="1828800" y="2895600"/>
            <a:ext cx="5257800" cy="2514600"/>
            <a:chOff x="1152" y="2352"/>
            <a:chExt cx="3312" cy="1584"/>
          </a:xfrm>
        </p:grpSpPr>
        <p:sp>
          <p:nvSpPr>
            <p:cNvPr id="68622" name="Rectangle 14"/>
            <p:cNvSpPr>
              <a:spLocks noChangeArrowheads="1"/>
            </p:cNvSpPr>
            <p:nvPr/>
          </p:nvSpPr>
          <p:spPr bwMode="auto">
            <a:xfrm>
              <a:off x="230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Rectangle 11"/>
            <p:cNvSpPr>
              <a:spLocks noChangeArrowheads="1"/>
            </p:cNvSpPr>
            <p:nvPr/>
          </p:nvSpPr>
          <p:spPr bwMode="auto">
            <a:xfrm>
              <a:off x="187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201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216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Rectangle 15"/>
            <p:cNvSpPr>
              <a:spLocks noChangeArrowheads="1"/>
            </p:cNvSpPr>
            <p:nvPr/>
          </p:nvSpPr>
          <p:spPr bwMode="auto">
            <a:xfrm>
              <a:off x="244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Rectangle 16"/>
            <p:cNvSpPr>
              <a:spLocks noChangeArrowheads="1"/>
            </p:cNvSpPr>
            <p:nvPr/>
          </p:nvSpPr>
          <p:spPr bwMode="auto">
            <a:xfrm>
              <a:off x="259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1" name="Rectangle 33"/>
            <p:cNvSpPr>
              <a:spLocks noChangeArrowheads="1"/>
            </p:cNvSpPr>
            <p:nvPr/>
          </p:nvSpPr>
          <p:spPr bwMode="auto">
            <a:xfrm>
              <a:off x="15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2" name="Rectangle 34"/>
            <p:cNvSpPr>
              <a:spLocks noChangeArrowheads="1"/>
            </p:cNvSpPr>
            <p:nvPr/>
          </p:nvSpPr>
          <p:spPr bwMode="auto">
            <a:xfrm>
              <a:off x="172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3" name="Rectangle 35"/>
            <p:cNvSpPr>
              <a:spLocks noChangeArrowheads="1"/>
            </p:cNvSpPr>
            <p:nvPr/>
          </p:nvSpPr>
          <p:spPr bwMode="auto">
            <a:xfrm>
              <a:off x="187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4" name="Rectangle 36"/>
            <p:cNvSpPr>
              <a:spLocks noChangeArrowheads="1"/>
            </p:cNvSpPr>
            <p:nvPr/>
          </p:nvSpPr>
          <p:spPr bwMode="auto">
            <a:xfrm>
              <a:off x="201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5" name="Rectangle 37"/>
            <p:cNvSpPr>
              <a:spLocks noChangeArrowheads="1"/>
            </p:cNvSpPr>
            <p:nvPr/>
          </p:nvSpPr>
          <p:spPr bwMode="auto">
            <a:xfrm>
              <a:off x="216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6" name="Rectangle 38"/>
            <p:cNvSpPr>
              <a:spLocks noChangeArrowheads="1"/>
            </p:cNvSpPr>
            <p:nvPr/>
          </p:nvSpPr>
          <p:spPr bwMode="auto">
            <a:xfrm>
              <a:off x="230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7" name="Rectangle 39"/>
            <p:cNvSpPr>
              <a:spLocks noChangeArrowheads="1"/>
            </p:cNvSpPr>
            <p:nvPr/>
          </p:nvSpPr>
          <p:spPr bwMode="auto">
            <a:xfrm>
              <a:off x="244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Rectangle 40"/>
            <p:cNvSpPr>
              <a:spLocks noChangeArrowheads="1"/>
            </p:cNvSpPr>
            <p:nvPr/>
          </p:nvSpPr>
          <p:spPr bwMode="auto">
            <a:xfrm>
              <a:off x="259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9" name="Rectangle 41"/>
            <p:cNvSpPr>
              <a:spLocks noChangeArrowheads="1"/>
            </p:cNvSpPr>
            <p:nvPr/>
          </p:nvSpPr>
          <p:spPr bwMode="auto">
            <a:xfrm>
              <a:off x="273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Rectangle 42"/>
            <p:cNvSpPr>
              <a:spLocks noChangeArrowheads="1"/>
            </p:cNvSpPr>
            <p:nvPr/>
          </p:nvSpPr>
          <p:spPr bwMode="auto">
            <a:xfrm>
              <a:off x="288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3" name="Rectangle 55"/>
            <p:cNvSpPr>
              <a:spLocks noChangeArrowheads="1"/>
            </p:cNvSpPr>
            <p:nvPr/>
          </p:nvSpPr>
          <p:spPr bwMode="auto">
            <a:xfrm>
              <a:off x="12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4" name="Rectangle 56"/>
            <p:cNvSpPr>
              <a:spLocks noChangeArrowheads="1"/>
            </p:cNvSpPr>
            <p:nvPr/>
          </p:nvSpPr>
          <p:spPr bwMode="auto">
            <a:xfrm>
              <a:off x="144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5" name="Rectangle 57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6" name="Rectangle 58"/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7" name="Rectangle 59"/>
            <p:cNvSpPr>
              <a:spLocks noChangeArrowheads="1"/>
            </p:cNvSpPr>
            <p:nvPr/>
          </p:nvSpPr>
          <p:spPr bwMode="auto">
            <a:xfrm>
              <a:off x="187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8" name="Rectangle 60"/>
            <p:cNvSpPr>
              <a:spLocks noChangeArrowheads="1"/>
            </p:cNvSpPr>
            <p:nvPr/>
          </p:nvSpPr>
          <p:spPr bwMode="auto">
            <a:xfrm>
              <a:off x="201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9" name="Rectangle 61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0" name="Rectangle 62"/>
            <p:cNvSpPr>
              <a:spLocks noChangeArrowheads="1"/>
            </p:cNvSpPr>
            <p:nvPr/>
          </p:nvSpPr>
          <p:spPr bwMode="auto">
            <a:xfrm>
              <a:off x="230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1" name="Rectangle 63"/>
            <p:cNvSpPr>
              <a:spLocks noChangeArrowheads="1"/>
            </p:cNvSpPr>
            <p:nvPr/>
          </p:nvSpPr>
          <p:spPr bwMode="auto">
            <a:xfrm>
              <a:off x="244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2" name="Rectangle 64"/>
            <p:cNvSpPr>
              <a:spLocks noChangeArrowheads="1"/>
            </p:cNvSpPr>
            <p:nvPr/>
          </p:nvSpPr>
          <p:spPr bwMode="auto">
            <a:xfrm>
              <a:off x="259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3" name="Rectangle 65"/>
            <p:cNvSpPr>
              <a:spLocks noChangeArrowheads="1"/>
            </p:cNvSpPr>
            <p:nvPr/>
          </p:nvSpPr>
          <p:spPr bwMode="auto">
            <a:xfrm>
              <a:off x="273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4" name="Rectangle 6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5" name="Rectangle 67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6" name="Rectangle 68"/>
            <p:cNvSpPr>
              <a:spLocks noChangeArrowheads="1"/>
            </p:cNvSpPr>
            <p:nvPr/>
          </p:nvSpPr>
          <p:spPr bwMode="auto">
            <a:xfrm>
              <a:off x="316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7" name="Rectangle 69"/>
            <p:cNvSpPr>
              <a:spLocks noChangeArrowheads="1"/>
            </p:cNvSpPr>
            <p:nvPr/>
          </p:nvSpPr>
          <p:spPr bwMode="auto">
            <a:xfrm>
              <a:off x="331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7" name="Rectangle 79"/>
            <p:cNvSpPr>
              <a:spLocks noChangeArrowheads="1"/>
            </p:cNvSpPr>
            <p:nvPr/>
          </p:nvSpPr>
          <p:spPr bwMode="auto">
            <a:xfrm>
              <a:off x="129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8" name="Rectangle 80"/>
            <p:cNvSpPr>
              <a:spLocks noChangeArrowheads="1"/>
            </p:cNvSpPr>
            <p:nvPr/>
          </p:nvSpPr>
          <p:spPr bwMode="auto">
            <a:xfrm>
              <a:off x="144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9" name="Rectangle 81"/>
            <p:cNvSpPr>
              <a:spLocks noChangeArrowheads="1"/>
            </p:cNvSpPr>
            <p:nvPr/>
          </p:nvSpPr>
          <p:spPr bwMode="auto">
            <a:xfrm>
              <a:off x="158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0" name="Rectangle 82"/>
            <p:cNvSpPr>
              <a:spLocks noChangeArrowheads="1"/>
            </p:cNvSpPr>
            <p:nvPr/>
          </p:nvSpPr>
          <p:spPr bwMode="auto">
            <a:xfrm>
              <a:off x="172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1" name="Rectangle 83"/>
            <p:cNvSpPr>
              <a:spLocks noChangeArrowheads="1"/>
            </p:cNvSpPr>
            <p:nvPr/>
          </p:nvSpPr>
          <p:spPr bwMode="auto">
            <a:xfrm>
              <a:off x="187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2" name="Rectangle 84"/>
            <p:cNvSpPr>
              <a:spLocks noChangeArrowheads="1"/>
            </p:cNvSpPr>
            <p:nvPr/>
          </p:nvSpPr>
          <p:spPr bwMode="auto">
            <a:xfrm>
              <a:off x="201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3" name="Rectangle 85"/>
            <p:cNvSpPr>
              <a:spLocks noChangeArrowheads="1"/>
            </p:cNvSpPr>
            <p:nvPr/>
          </p:nvSpPr>
          <p:spPr bwMode="auto">
            <a:xfrm>
              <a:off x="216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4" name="Rectangle 86"/>
            <p:cNvSpPr>
              <a:spLocks noChangeArrowheads="1"/>
            </p:cNvSpPr>
            <p:nvPr/>
          </p:nvSpPr>
          <p:spPr bwMode="auto">
            <a:xfrm>
              <a:off x="230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5" name="Rectangle 87"/>
            <p:cNvSpPr>
              <a:spLocks noChangeArrowheads="1"/>
            </p:cNvSpPr>
            <p:nvPr/>
          </p:nvSpPr>
          <p:spPr bwMode="auto">
            <a:xfrm>
              <a:off x="244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6" name="Rectangle 88"/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7" name="Rectangle 89"/>
            <p:cNvSpPr>
              <a:spLocks noChangeArrowheads="1"/>
            </p:cNvSpPr>
            <p:nvPr/>
          </p:nvSpPr>
          <p:spPr bwMode="auto">
            <a:xfrm>
              <a:off x="273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8" name="Rectangle 90"/>
            <p:cNvSpPr>
              <a:spLocks noChangeArrowheads="1"/>
            </p:cNvSpPr>
            <p:nvPr/>
          </p:nvSpPr>
          <p:spPr bwMode="auto">
            <a:xfrm>
              <a:off x="288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9" name="Rectangle 91"/>
            <p:cNvSpPr>
              <a:spLocks noChangeArrowheads="1"/>
            </p:cNvSpPr>
            <p:nvPr/>
          </p:nvSpPr>
          <p:spPr bwMode="auto">
            <a:xfrm>
              <a:off x="302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0" name="Rectangle 92"/>
            <p:cNvSpPr>
              <a:spLocks noChangeArrowheads="1"/>
            </p:cNvSpPr>
            <p:nvPr/>
          </p:nvSpPr>
          <p:spPr bwMode="auto">
            <a:xfrm>
              <a:off x="316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1" name="Rectangle 93"/>
            <p:cNvSpPr>
              <a:spLocks noChangeArrowheads="1"/>
            </p:cNvSpPr>
            <p:nvPr/>
          </p:nvSpPr>
          <p:spPr bwMode="auto">
            <a:xfrm>
              <a:off x="331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2" name="Rectangle 94"/>
            <p:cNvSpPr>
              <a:spLocks noChangeArrowheads="1"/>
            </p:cNvSpPr>
            <p:nvPr/>
          </p:nvSpPr>
          <p:spPr bwMode="auto">
            <a:xfrm>
              <a:off x="345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3" name="Rectangle 95"/>
            <p:cNvSpPr>
              <a:spLocks noChangeArrowheads="1"/>
            </p:cNvSpPr>
            <p:nvPr/>
          </p:nvSpPr>
          <p:spPr bwMode="auto">
            <a:xfrm>
              <a:off x="360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4" name="Rectangle 96"/>
            <p:cNvSpPr>
              <a:spLocks noChangeArrowheads="1"/>
            </p:cNvSpPr>
            <p:nvPr/>
          </p:nvSpPr>
          <p:spPr bwMode="auto">
            <a:xfrm>
              <a:off x="374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0" name="Rectangle 102"/>
            <p:cNvSpPr>
              <a:spLocks noChangeArrowheads="1"/>
            </p:cNvSpPr>
            <p:nvPr/>
          </p:nvSpPr>
          <p:spPr bwMode="auto">
            <a:xfrm>
              <a:off x="115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1" name="Rectangle 103"/>
            <p:cNvSpPr>
              <a:spLocks noChangeArrowheads="1"/>
            </p:cNvSpPr>
            <p:nvPr/>
          </p:nvSpPr>
          <p:spPr bwMode="auto">
            <a:xfrm>
              <a:off x="129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2" name="Rectangle 104"/>
            <p:cNvSpPr>
              <a:spLocks noChangeArrowheads="1"/>
            </p:cNvSpPr>
            <p:nvPr/>
          </p:nvSpPr>
          <p:spPr bwMode="auto">
            <a:xfrm>
              <a:off x="144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3" name="Rectangle 105"/>
            <p:cNvSpPr>
              <a:spLocks noChangeArrowheads="1"/>
            </p:cNvSpPr>
            <p:nvPr/>
          </p:nvSpPr>
          <p:spPr bwMode="auto">
            <a:xfrm>
              <a:off x="158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4" name="Rectangle 106"/>
            <p:cNvSpPr>
              <a:spLocks noChangeArrowheads="1"/>
            </p:cNvSpPr>
            <p:nvPr/>
          </p:nvSpPr>
          <p:spPr bwMode="auto">
            <a:xfrm>
              <a:off x="172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5" name="Rectangle 107"/>
            <p:cNvSpPr>
              <a:spLocks noChangeArrowheads="1"/>
            </p:cNvSpPr>
            <p:nvPr/>
          </p:nvSpPr>
          <p:spPr bwMode="auto">
            <a:xfrm>
              <a:off x="187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6" name="Rectangle 108"/>
            <p:cNvSpPr>
              <a:spLocks noChangeArrowheads="1"/>
            </p:cNvSpPr>
            <p:nvPr/>
          </p:nvSpPr>
          <p:spPr bwMode="auto">
            <a:xfrm>
              <a:off x="201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7" name="Rectangle 109"/>
            <p:cNvSpPr>
              <a:spLocks noChangeArrowheads="1"/>
            </p:cNvSpPr>
            <p:nvPr/>
          </p:nvSpPr>
          <p:spPr bwMode="auto">
            <a:xfrm>
              <a:off x="216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8" name="Rectangle 110"/>
            <p:cNvSpPr>
              <a:spLocks noChangeArrowheads="1"/>
            </p:cNvSpPr>
            <p:nvPr/>
          </p:nvSpPr>
          <p:spPr bwMode="auto">
            <a:xfrm>
              <a:off x="230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9" name="Rectangle 111"/>
            <p:cNvSpPr>
              <a:spLocks noChangeArrowheads="1"/>
            </p:cNvSpPr>
            <p:nvPr/>
          </p:nvSpPr>
          <p:spPr bwMode="auto">
            <a:xfrm>
              <a:off x="244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0" name="Rectangle 112"/>
            <p:cNvSpPr>
              <a:spLocks noChangeArrowheads="1"/>
            </p:cNvSpPr>
            <p:nvPr/>
          </p:nvSpPr>
          <p:spPr bwMode="auto">
            <a:xfrm>
              <a:off x="259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1" name="Rectangle 113"/>
            <p:cNvSpPr>
              <a:spLocks noChangeArrowheads="1"/>
            </p:cNvSpPr>
            <p:nvPr/>
          </p:nvSpPr>
          <p:spPr bwMode="auto">
            <a:xfrm>
              <a:off x="273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2" name="Rectangle 114"/>
            <p:cNvSpPr>
              <a:spLocks noChangeArrowheads="1"/>
            </p:cNvSpPr>
            <p:nvPr/>
          </p:nvSpPr>
          <p:spPr bwMode="auto">
            <a:xfrm>
              <a:off x="288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3" name="Rectangle 115"/>
            <p:cNvSpPr>
              <a:spLocks noChangeArrowheads="1"/>
            </p:cNvSpPr>
            <p:nvPr/>
          </p:nvSpPr>
          <p:spPr bwMode="auto">
            <a:xfrm>
              <a:off x="302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4" name="Rectangle 116"/>
            <p:cNvSpPr>
              <a:spLocks noChangeArrowheads="1"/>
            </p:cNvSpPr>
            <p:nvPr/>
          </p:nvSpPr>
          <p:spPr bwMode="auto">
            <a:xfrm>
              <a:off x="316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5" name="Rectangle 117"/>
            <p:cNvSpPr>
              <a:spLocks noChangeArrowheads="1"/>
            </p:cNvSpPr>
            <p:nvPr/>
          </p:nvSpPr>
          <p:spPr bwMode="auto">
            <a:xfrm>
              <a:off x="331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6" name="Rectangle 118"/>
            <p:cNvSpPr>
              <a:spLocks noChangeArrowheads="1"/>
            </p:cNvSpPr>
            <p:nvPr/>
          </p:nvSpPr>
          <p:spPr bwMode="auto">
            <a:xfrm>
              <a:off x="345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7" name="Rectangle 119"/>
            <p:cNvSpPr>
              <a:spLocks noChangeArrowheads="1"/>
            </p:cNvSpPr>
            <p:nvPr/>
          </p:nvSpPr>
          <p:spPr bwMode="auto">
            <a:xfrm>
              <a:off x="360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8" name="Rectangle 120"/>
            <p:cNvSpPr>
              <a:spLocks noChangeArrowheads="1"/>
            </p:cNvSpPr>
            <p:nvPr/>
          </p:nvSpPr>
          <p:spPr bwMode="auto">
            <a:xfrm>
              <a:off x="374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9" name="Rectangle 121"/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0" name="Rectangle 122"/>
            <p:cNvSpPr>
              <a:spLocks noChangeArrowheads="1"/>
            </p:cNvSpPr>
            <p:nvPr/>
          </p:nvSpPr>
          <p:spPr bwMode="auto">
            <a:xfrm>
              <a:off x="403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4" name="Rectangle 126"/>
            <p:cNvSpPr>
              <a:spLocks noChangeArrowheads="1"/>
            </p:cNvSpPr>
            <p:nvPr/>
          </p:nvSpPr>
          <p:spPr bwMode="auto">
            <a:xfrm>
              <a:off x="115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5" name="Rectangle 127"/>
            <p:cNvSpPr>
              <a:spLocks noChangeArrowheads="1"/>
            </p:cNvSpPr>
            <p:nvPr/>
          </p:nvSpPr>
          <p:spPr bwMode="auto">
            <a:xfrm>
              <a:off x="129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6" name="Rectangle 128"/>
            <p:cNvSpPr>
              <a:spLocks noChangeArrowheads="1"/>
            </p:cNvSpPr>
            <p:nvPr/>
          </p:nvSpPr>
          <p:spPr bwMode="auto">
            <a:xfrm>
              <a:off x="144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7" name="Rectangle 129"/>
            <p:cNvSpPr>
              <a:spLocks noChangeArrowheads="1"/>
            </p:cNvSpPr>
            <p:nvPr/>
          </p:nvSpPr>
          <p:spPr bwMode="auto">
            <a:xfrm>
              <a:off x="158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8" name="Rectangle 130"/>
            <p:cNvSpPr>
              <a:spLocks noChangeArrowheads="1"/>
            </p:cNvSpPr>
            <p:nvPr/>
          </p:nvSpPr>
          <p:spPr bwMode="auto">
            <a:xfrm>
              <a:off x="172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9" name="Rectangle 131"/>
            <p:cNvSpPr>
              <a:spLocks noChangeArrowheads="1"/>
            </p:cNvSpPr>
            <p:nvPr/>
          </p:nvSpPr>
          <p:spPr bwMode="auto">
            <a:xfrm>
              <a:off x="187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0" name="Rectangle 132"/>
            <p:cNvSpPr>
              <a:spLocks noChangeArrowheads="1"/>
            </p:cNvSpPr>
            <p:nvPr/>
          </p:nvSpPr>
          <p:spPr bwMode="auto">
            <a:xfrm>
              <a:off x="201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1" name="Rectangle 133"/>
            <p:cNvSpPr>
              <a:spLocks noChangeArrowheads="1"/>
            </p:cNvSpPr>
            <p:nvPr/>
          </p:nvSpPr>
          <p:spPr bwMode="auto">
            <a:xfrm>
              <a:off x="216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2" name="Rectangle 134"/>
            <p:cNvSpPr>
              <a:spLocks noChangeArrowheads="1"/>
            </p:cNvSpPr>
            <p:nvPr/>
          </p:nvSpPr>
          <p:spPr bwMode="auto">
            <a:xfrm>
              <a:off x="230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3" name="Rectangle 135"/>
            <p:cNvSpPr>
              <a:spLocks noChangeArrowheads="1"/>
            </p:cNvSpPr>
            <p:nvPr/>
          </p:nvSpPr>
          <p:spPr bwMode="auto">
            <a:xfrm>
              <a:off x="244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4" name="Rectangle 136"/>
            <p:cNvSpPr>
              <a:spLocks noChangeArrowheads="1"/>
            </p:cNvSpPr>
            <p:nvPr/>
          </p:nvSpPr>
          <p:spPr bwMode="auto">
            <a:xfrm>
              <a:off x="259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5" name="Rectangle 137"/>
            <p:cNvSpPr>
              <a:spLocks noChangeArrowheads="1"/>
            </p:cNvSpPr>
            <p:nvPr/>
          </p:nvSpPr>
          <p:spPr bwMode="auto">
            <a:xfrm>
              <a:off x="273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6" name="Rectangle 138"/>
            <p:cNvSpPr>
              <a:spLocks noChangeArrowheads="1"/>
            </p:cNvSpPr>
            <p:nvPr/>
          </p:nvSpPr>
          <p:spPr bwMode="auto">
            <a:xfrm>
              <a:off x="288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7" name="Rectangle 139"/>
            <p:cNvSpPr>
              <a:spLocks noChangeArrowheads="1"/>
            </p:cNvSpPr>
            <p:nvPr/>
          </p:nvSpPr>
          <p:spPr bwMode="auto">
            <a:xfrm>
              <a:off x="302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8" name="Rectangle 140"/>
            <p:cNvSpPr>
              <a:spLocks noChangeArrowheads="1"/>
            </p:cNvSpPr>
            <p:nvPr/>
          </p:nvSpPr>
          <p:spPr bwMode="auto">
            <a:xfrm>
              <a:off x="316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9" name="Rectangle 141"/>
            <p:cNvSpPr>
              <a:spLocks noChangeArrowheads="1"/>
            </p:cNvSpPr>
            <p:nvPr/>
          </p:nvSpPr>
          <p:spPr bwMode="auto">
            <a:xfrm>
              <a:off x="331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0" name="Rectangle 142"/>
            <p:cNvSpPr>
              <a:spLocks noChangeArrowheads="1"/>
            </p:cNvSpPr>
            <p:nvPr/>
          </p:nvSpPr>
          <p:spPr bwMode="auto">
            <a:xfrm>
              <a:off x="345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1" name="Rectangle 143"/>
            <p:cNvSpPr>
              <a:spLocks noChangeArrowheads="1"/>
            </p:cNvSpPr>
            <p:nvPr/>
          </p:nvSpPr>
          <p:spPr bwMode="auto">
            <a:xfrm>
              <a:off x="360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2" name="Rectangle 144"/>
            <p:cNvSpPr>
              <a:spLocks noChangeArrowheads="1"/>
            </p:cNvSpPr>
            <p:nvPr/>
          </p:nvSpPr>
          <p:spPr bwMode="auto">
            <a:xfrm>
              <a:off x="374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3" name="Rectangle 145"/>
            <p:cNvSpPr>
              <a:spLocks noChangeArrowheads="1"/>
            </p:cNvSpPr>
            <p:nvPr/>
          </p:nvSpPr>
          <p:spPr bwMode="auto">
            <a:xfrm>
              <a:off x="388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4" name="Rectangle 146"/>
            <p:cNvSpPr>
              <a:spLocks noChangeArrowheads="1"/>
            </p:cNvSpPr>
            <p:nvPr/>
          </p:nvSpPr>
          <p:spPr bwMode="auto">
            <a:xfrm>
              <a:off x="403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8" name="Rectangle 150"/>
            <p:cNvSpPr>
              <a:spLocks noChangeArrowheads="1"/>
            </p:cNvSpPr>
            <p:nvPr/>
          </p:nvSpPr>
          <p:spPr bwMode="auto">
            <a:xfrm>
              <a:off x="115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9" name="Rectangle 151"/>
            <p:cNvSpPr>
              <a:spLocks noChangeArrowheads="1"/>
            </p:cNvSpPr>
            <p:nvPr/>
          </p:nvSpPr>
          <p:spPr bwMode="auto">
            <a:xfrm>
              <a:off x="129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0" name="Rectangle 152"/>
            <p:cNvSpPr>
              <a:spLocks noChangeArrowheads="1"/>
            </p:cNvSpPr>
            <p:nvPr/>
          </p:nvSpPr>
          <p:spPr bwMode="auto">
            <a:xfrm>
              <a:off x="144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1" name="Rectangle 153"/>
            <p:cNvSpPr>
              <a:spLocks noChangeArrowheads="1"/>
            </p:cNvSpPr>
            <p:nvPr/>
          </p:nvSpPr>
          <p:spPr bwMode="auto">
            <a:xfrm>
              <a:off x="158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2" name="Rectangle 154"/>
            <p:cNvSpPr>
              <a:spLocks noChangeArrowheads="1"/>
            </p:cNvSpPr>
            <p:nvPr/>
          </p:nvSpPr>
          <p:spPr bwMode="auto">
            <a:xfrm>
              <a:off x="172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3" name="Rectangle 155"/>
            <p:cNvSpPr>
              <a:spLocks noChangeArrowheads="1"/>
            </p:cNvSpPr>
            <p:nvPr/>
          </p:nvSpPr>
          <p:spPr bwMode="auto">
            <a:xfrm>
              <a:off x="187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4" name="Rectangle 156"/>
            <p:cNvSpPr>
              <a:spLocks noChangeArrowheads="1"/>
            </p:cNvSpPr>
            <p:nvPr/>
          </p:nvSpPr>
          <p:spPr bwMode="auto">
            <a:xfrm>
              <a:off x="201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5" name="Rectangle 157"/>
            <p:cNvSpPr>
              <a:spLocks noChangeArrowheads="1"/>
            </p:cNvSpPr>
            <p:nvPr/>
          </p:nvSpPr>
          <p:spPr bwMode="auto">
            <a:xfrm>
              <a:off x="216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6" name="Rectangle 158"/>
            <p:cNvSpPr>
              <a:spLocks noChangeArrowheads="1"/>
            </p:cNvSpPr>
            <p:nvPr/>
          </p:nvSpPr>
          <p:spPr bwMode="auto">
            <a:xfrm>
              <a:off x="230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7" name="Rectangle 159"/>
            <p:cNvSpPr>
              <a:spLocks noChangeArrowheads="1"/>
            </p:cNvSpPr>
            <p:nvPr/>
          </p:nvSpPr>
          <p:spPr bwMode="auto">
            <a:xfrm>
              <a:off x="244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8" name="Rectangle 160"/>
            <p:cNvSpPr>
              <a:spLocks noChangeArrowheads="1"/>
            </p:cNvSpPr>
            <p:nvPr/>
          </p:nvSpPr>
          <p:spPr bwMode="auto">
            <a:xfrm>
              <a:off x="259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9" name="Rectangle 161"/>
            <p:cNvSpPr>
              <a:spLocks noChangeArrowheads="1"/>
            </p:cNvSpPr>
            <p:nvPr/>
          </p:nvSpPr>
          <p:spPr bwMode="auto">
            <a:xfrm>
              <a:off x="273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0" name="Rectangle 162"/>
            <p:cNvSpPr>
              <a:spLocks noChangeArrowheads="1"/>
            </p:cNvSpPr>
            <p:nvPr/>
          </p:nvSpPr>
          <p:spPr bwMode="auto">
            <a:xfrm>
              <a:off x="288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1" name="Rectangle 163"/>
            <p:cNvSpPr>
              <a:spLocks noChangeArrowheads="1"/>
            </p:cNvSpPr>
            <p:nvPr/>
          </p:nvSpPr>
          <p:spPr bwMode="auto">
            <a:xfrm>
              <a:off x="302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2" name="Rectangle 164"/>
            <p:cNvSpPr>
              <a:spLocks noChangeArrowheads="1"/>
            </p:cNvSpPr>
            <p:nvPr/>
          </p:nvSpPr>
          <p:spPr bwMode="auto">
            <a:xfrm>
              <a:off x="316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3" name="Rectangle 165"/>
            <p:cNvSpPr>
              <a:spLocks noChangeArrowheads="1"/>
            </p:cNvSpPr>
            <p:nvPr/>
          </p:nvSpPr>
          <p:spPr bwMode="auto">
            <a:xfrm>
              <a:off x="331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4" name="Rectangle 166"/>
            <p:cNvSpPr>
              <a:spLocks noChangeArrowheads="1"/>
            </p:cNvSpPr>
            <p:nvPr/>
          </p:nvSpPr>
          <p:spPr bwMode="auto">
            <a:xfrm>
              <a:off x="345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5" name="Rectangle 167"/>
            <p:cNvSpPr>
              <a:spLocks noChangeArrowheads="1"/>
            </p:cNvSpPr>
            <p:nvPr/>
          </p:nvSpPr>
          <p:spPr bwMode="auto">
            <a:xfrm>
              <a:off x="360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6" name="Rectangle 168"/>
            <p:cNvSpPr>
              <a:spLocks noChangeArrowheads="1"/>
            </p:cNvSpPr>
            <p:nvPr/>
          </p:nvSpPr>
          <p:spPr bwMode="auto">
            <a:xfrm>
              <a:off x="374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7" name="Rectangle 169"/>
            <p:cNvSpPr>
              <a:spLocks noChangeArrowheads="1"/>
            </p:cNvSpPr>
            <p:nvPr/>
          </p:nvSpPr>
          <p:spPr bwMode="auto">
            <a:xfrm>
              <a:off x="388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8" name="Rectangle 170"/>
            <p:cNvSpPr>
              <a:spLocks noChangeArrowheads="1"/>
            </p:cNvSpPr>
            <p:nvPr/>
          </p:nvSpPr>
          <p:spPr bwMode="auto">
            <a:xfrm>
              <a:off x="403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9" name="Rectangle 171"/>
            <p:cNvSpPr>
              <a:spLocks noChangeArrowheads="1"/>
            </p:cNvSpPr>
            <p:nvPr/>
          </p:nvSpPr>
          <p:spPr bwMode="auto">
            <a:xfrm>
              <a:off x="417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2" name="Rectangle 174"/>
            <p:cNvSpPr>
              <a:spLocks noChangeArrowheads="1"/>
            </p:cNvSpPr>
            <p:nvPr/>
          </p:nvSpPr>
          <p:spPr bwMode="auto">
            <a:xfrm>
              <a:off x="115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3" name="Rectangle 175"/>
            <p:cNvSpPr>
              <a:spLocks noChangeArrowheads="1"/>
            </p:cNvSpPr>
            <p:nvPr/>
          </p:nvSpPr>
          <p:spPr bwMode="auto">
            <a:xfrm>
              <a:off x="12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4" name="Rectangle 176"/>
            <p:cNvSpPr>
              <a:spLocks noChangeArrowheads="1"/>
            </p:cNvSpPr>
            <p:nvPr/>
          </p:nvSpPr>
          <p:spPr bwMode="auto">
            <a:xfrm>
              <a:off x="14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5" name="Rectangle 177"/>
            <p:cNvSpPr>
              <a:spLocks noChangeArrowheads="1"/>
            </p:cNvSpPr>
            <p:nvPr/>
          </p:nvSpPr>
          <p:spPr bwMode="auto">
            <a:xfrm>
              <a:off x="15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6" name="Rectangle 178"/>
            <p:cNvSpPr>
              <a:spLocks noChangeArrowheads="1"/>
            </p:cNvSpPr>
            <p:nvPr/>
          </p:nvSpPr>
          <p:spPr bwMode="auto">
            <a:xfrm>
              <a:off x="17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7" name="Rectangle 179"/>
            <p:cNvSpPr>
              <a:spLocks noChangeArrowheads="1"/>
            </p:cNvSpPr>
            <p:nvPr/>
          </p:nvSpPr>
          <p:spPr bwMode="auto">
            <a:xfrm>
              <a:off x="18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8" name="Rectangle 180"/>
            <p:cNvSpPr>
              <a:spLocks noChangeArrowheads="1"/>
            </p:cNvSpPr>
            <p:nvPr/>
          </p:nvSpPr>
          <p:spPr bwMode="auto">
            <a:xfrm>
              <a:off x="20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9" name="Rectangle 181"/>
            <p:cNvSpPr>
              <a:spLocks noChangeArrowheads="1"/>
            </p:cNvSpPr>
            <p:nvPr/>
          </p:nvSpPr>
          <p:spPr bwMode="auto">
            <a:xfrm>
              <a:off x="216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0" name="Rectangle 182"/>
            <p:cNvSpPr>
              <a:spLocks noChangeArrowheads="1"/>
            </p:cNvSpPr>
            <p:nvPr/>
          </p:nvSpPr>
          <p:spPr bwMode="auto">
            <a:xfrm>
              <a:off x="230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1" name="Rectangle 183"/>
            <p:cNvSpPr>
              <a:spLocks noChangeArrowheads="1"/>
            </p:cNvSpPr>
            <p:nvPr/>
          </p:nvSpPr>
          <p:spPr bwMode="auto">
            <a:xfrm>
              <a:off x="244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2" name="Rectangle 184"/>
            <p:cNvSpPr>
              <a:spLocks noChangeArrowheads="1"/>
            </p:cNvSpPr>
            <p:nvPr/>
          </p:nvSpPr>
          <p:spPr bwMode="auto">
            <a:xfrm>
              <a:off x="259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5" name="Rectangle 187"/>
            <p:cNvSpPr>
              <a:spLocks noChangeArrowheads="1"/>
            </p:cNvSpPr>
            <p:nvPr/>
          </p:nvSpPr>
          <p:spPr bwMode="auto">
            <a:xfrm>
              <a:off x="302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6" name="Rectangle 188"/>
            <p:cNvSpPr>
              <a:spLocks noChangeArrowheads="1"/>
            </p:cNvSpPr>
            <p:nvPr/>
          </p:nvSpPr>
          <p:spPr bwMode="auto">
            <a:xfrm>
              <a:off x="316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7" name="Rectangle 189"/>
            <p:cNvSpPr>
              <a:spLocks noChangeArrowheads="1"/>
            </p:cNvSpPr>
            <p:nvPr/>
          </p:nvSpPr>
          <p:spPr bwMode="auto">
            <a:xfrm>
              <a:off x="331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8" name="Rectangle 190"/>
            <p:cNvSpPr>
              <a:spLocks noChangeArrowheads="1"/>
            </p:cNvSpPr>
            <p:nvPr/>
          </p:nvSpPr>
          <p:spPr bwMode="auto">
            <a:xfrm>
              <a:off x="345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9" name="Rectangle 191"/>
            <p:cNvSpPr>
              <a:spLocks noChangeArrowheads="1"/>
            </p:cNvSpPr>
            <p:nvPr/>
          </p:nvSpPr>
          <p:spPr bwMode="auto">
            <a:xfrm>
              <a:off x="360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0" name="Rectangle 192"/>
            <p:cNvSpPr>
              <a:spLocks noChangeArrowheads="1"/>
            </p:cNvSpPr>
            <p:nvPr/>
          </p:nvSpPr>
          <p:spPr bwMode="auto">
            <a:xfrm>
              <a:off x="374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1" name="Rectangle 193"/>
            <p:cNvSpPr>
              <a:spLocks noChangeArrowheads="1"/>
            </p:cNvSpPr>
            <p:nvPr/>
          </p:nvSpPr>
          <p:spPr bwMode="auto">
            <a:xfrm>
              <a:off x="388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2" name="Rectangle 194"/>
            <p:cNvSpPr>
              <a:spLocks noChangeArrowheads="1"/>
            </p:cNvSpPr>
            <p:nvPr/>
          </p:nvSpPr>
          <p:spPr bwMode="auto">
            <a:xfrm>
              <a:off x="403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3" name="Rectangle 195"/>
            <p:cNvSpPr>
              <a:spLocks noChangeArrowheads="1"/>
            </p:cNvSpPr>
            <p:nvPr/>
          </p:nvSpPr>
          <p:spPr bwMode="auto">
            <a:xfrm>
              <a:off x="417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7" name="Rectangle 199"/>
            <p:cNvSpPr>
              <a:spLocks noChangeArrowheads="1"/>
            </p:cNvSpPr>
            <p:nvPr/>
          </p:nvSpPr>
          <p:spPr bwMode="auto">
            <a:xfrm>
              <a:off x="129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8" name="Rectangle 200"/>
            <p:cNvSpPr>
              <a:spLocks noChangeArrowheads="1"/>
            </p:cNvSpPr>
            <p:nvPr/>
          </p:nvSpPr>
          <p:spPr bwMode="auto">
            <a:xfrm>
              <a:off x="144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9" name="Rectangle 201"/>
            <p:cNvSpPr>
              <a:spLocks noChangeArrowheads="1"/>
            </p:cNvSpPr>
            <p:nvPr/>
          </p:nvSpPr>
          <p:spPr bwMode="auto">
            <a:xfrm>
              <a:off x="158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0" name="Rectangle 202"/>
            <p:cNvSpPr>
              <a:spLocks noChangeArrowheads="1"/>
            </p:cNvSpPr>
            <p:nvPr/>
          </p:nvSpPr>
          <p:spPr bwMode="auto">
            <a:xfrm>
              <a:off x="172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1" name="Rectangle 203"/>
            <p:cNvSpPr>
              <a:spLocks noChangeArrowheads="1"/>
            </p:cNvSpPr>
            <p:nvPr/>
          </p:nvSpPr>
          <p:spPr bwMode="auto">
            <a:xfrm>
              <a:off x="187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2" name="Rectangle 204"/>
            <p:cNvSpPr>
              <a:spLocks noChangeArrowheads="1"/>
            </p:cNvSpPr>
            <p:nvPr/>
          </p:nvSpPr>
          <p:spPr bwMode="auto">
            <a:xfrm>
              <a:off x="201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3" name="Rectangle 205"/>
            <p:cNvSpPr>
              <a:spLocks noChangeArrowheads="1"/>
            </p:cNvSpPr>
            <p:nvPr/>
          </p:nvSpPr>
          <p:spPr bwMode="auto">
            <a:xfrm>
              <a:off x="216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0" name="Rectangle 212"/>
            <p:cNvSpPr>
              <a:spLocks noChangeArrowheads="1"/>
            </p:cNvSpPr>
            <p:nvPr/>
          </p:nvSpPr>
          <p:spPr bwMode="auto">
            <a:xfrm>
              <a:off x="316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1" name="Rectangle 213"/>
            <p:cNvSpPr>
              <a:spLocks noChangeArrowheads="1"/>
            </p:cNvSpPr>
            <p:nvPr/>
          </p:nvSpPr>
          <p:spPr bwMode="auto">
            <a:xfrm>
              <a:off x="331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2" name="Rectangle 214"/>
            <p:cNvSpPr>
              <a:spLocks noChangeArrowheads="1"/>
            </p:cNvSpPr>
            <p:nvPr/>
          </p:nvSpPr>
          <p:spPr bwMode="auto">
            <a:xfrm>
              <a:off x="345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3" name="Rectangle 215"/>
            <p:cNvSpPr>
              <a:spLocks noChangeArrowheads="1"/>
            </p:cNvSpPr>
            <p:nvPr/>
          </p:nvSpPr>
          <p:spPr bwMode="auto">
            <a:xfrm>
              <a:off x="360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4" name="Rectangle 216"/>
            <p:cNvSpPr>
              <a:spLocks noChangeArrowheads="1"/>
            </p:cNvSpPr>
            <p:nvPr/>
          </p:nvSpPr>
          <p:spPr bwMode="auto">
            <a:xfrm>
              <a:off x="374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5" name="Rectangle 217"/>
            <p:cNvSpPr>
              <a:spLocks noChangeArrowheads="1"/>
            </p:cNvSpPr>
            <p:nvPr/>
          </p:nvSpPr>
          <p:spPr bwMode="auto">
            <a:xfrm>
              <a:off x="388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6" name="Rectangle 218"/>
            <p:cNvSpPr>
              <a:spLocks noChangeArrowheads="1"/>
            </p:cNvSpPr>
            <p:nvPr/>
          </p:nvSpPr>
          <p:spPr bwMode="auto">
            <a:xfrm>
              <a:off x="403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7" name="Rectangle 219"/>
            <p:cNvSpPr>
              <a:spLocks noChangeArrowheads="1"/>
            </p:cNvSpPr>
            <p:nvPr/>
          </p:nvSpPr>
          <p:spPr bwMode="auto">
            <a:xfrm>
              <a:off x="417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8" name="Rectangle 220"/>
            <p:cNvSpPr>
              <a:spLocks noChangeArrowheads="1"/>
            </p:cNvSpPr>
            <p:nvPr/>
          </p:nvSpPr>
          <p:spPr bwMode="auto">
            <a:xfrm>
              <a:off x="432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4" name="Rectangle 226"/>
            <p:cNvSpPr>
              <a:spLocks noChangeArrowheads="1"/>
            </p:cNvSpPr>
            <p:nvPr/>
          </p:nvSpPr>
          <p:spPr bwMode="auto">
            <a:xfrm>
              <a:off x="172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5" name="Rectangle 227"/>
            <p:cNvSpPr>
              <a:spLocks noChangeArrowheads="1"/>
            </p:cNvSpPr>
            <p:nvPr/>
          </p:nvSpPr>
          <p:spPr bwMode="auto">
            <a:xfrm>
              <a:off x="187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6" name="Rectangle 228"/>
            <p:cNvSpPr>
              <a:spLocks noChangeArrowheads="1"/>
            </p:cNvSpPr>
            <p:nvPr/>
          </p:nvSpPr>
          <p:spPr bwMode="auto">
            <a:xfrm>
              <a:off x="201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5" name="Rectangle 237"/>
            <p:cNvSpPr>
              <a:spLocks noChangeArrowheads="1"/>
            </p:cNvSpPr>
            <p:nvPr/>
          </p:nvSpPr>
          <p:spPr bwMode="auto">
            <a:xfrm>
              <a:off x="331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6" name="Rectangle 238"/>
            <p:cNvSpPr>
              <a:spLocks noChangeArrowheads="1"/>
            </p:cNvSpPr>
            <p:nvPr/>
          </p:nvSpPr>
          <p:spPr bwMode="auto">
            <a:xfrm>
              <a:off x="345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7" name="Rectangle 239"/>
            <p:cNvSpPr>
              <a:spLocks noChangeArrowheads="1"/>
            </p:cNvSpPr>
            <p:nvPr/>
          </p:nvSpPr>
          <p:spPr bwMode="auto">
            <a:xfrm>
              <a:off x="360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8" name="Rectangle 240"/>
            <p:cNvSpPr>
              <a:spLocks noChangeArrowheads="1"/>
            </p:cNvSpPr>
            <p:nvPr/>
          </p:nvSpPr>
          <p:spPr bwMode="auto">
            <a:xfrm>
              <a:off x="374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9" name="Rectangle 241"/>
            <p:cNvSpPr>
              <a:spLocks noChangeArrowheads="1"/>
            </p:cNvSpPr>
            <p:nvPr/>
          </p:nvSpPr>
          <p:spPr bwMode="auto">
            <a:xfrm>
              <a:off x="388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0" name="Rectangle 242"/>
            <p:cNvSpPr>
              <a:spLocks noChangeArrowheads="1"/>
            </p:cNvSpPr>
            <p:nvPr/>
          </p:nvSpPr>
          <p:spPr bwMode="auto">
            <a:xfrm>
              <a:off x="403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1" name="Rectangle 243"/>
            <p:cNvSpPr>
              <a:spLocks noChangeArrowheads="1"/>
            </p:cNvSpPr>
            <p:nvPr/>
          </p:nvSpPr>
          <p:spPr bwMode="auto">
            <a:xfrm>
              <a:off x="417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2" name="Rectangle 264"/>
            <p:cNvSpPr>
              <a:spLocks noChangeArrowheads="1"/>
            </p:cNvSpPr>
            <p:nvPr/>
          </p:nvSpPr>
          <p:spPr bwMode="auto">
            <a:xfrm>
              <a:off x="374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3" name="Rectangle 265"/>
            <p:cNvSpPr>
              <a:spLocks noChangeArrowheads="1"/>
            </p:cNvSpPr>
            <p:nvPr/>
          </p:nvSpPr>
          <p:spPr bwMode="auto">
            <a:xfrm>
              <a:off x="388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4" name="Rectangle 266"/>
            <p:cNvSpPr>
              <a:spLocks noChangeArrowheads="1"/>
            </p:cNvSpPr>
            <p:nvPr/>
          </p:nvSpPr>
          <p:spPr bwMode="auto">
            <a:xfrm>
              <a:off x="403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5" name="Rectangle 267"/>
            <p:cNvSpPr>
              <a:spLocks noChangeArrowheads="1"/>
            </p:cNvSpPr>
            <p:nvPr/>
          </p:nvSpPr>
          <p:spPr bwMode="auto">
            <a:xfrm>
              <a:off x="417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01" name="Freeform 293"/>
          <p:cNvSpPr>
            <a:spLocks/>
          </p:cNvSpPr>
          <p:nvPr/>
        </p:nvSpPr>
        <p:spPr bwMode="auto">
          <a:xfrm>
            <a:off x="1828800" y="2895600"/>
            <a:ext cx="5257800" cy="2667000"/>
          </a:xfrm>
          <a:custGeom>
            <a:avLst/>
            <a:gdLst/>
            <a:ahLst/>
            <a:cxnLst>
              <a:cxn ang="0">
                <a:pos x="912" y="0"/>
              </a:cxn>
              <a:cxn ang="0">
                <a:pos x="528" y="96"/>
              </a:cxn>
              <a:cxn ang="0">
                <a:pos x="336" y="192"/>
              </a:cxn>
              <a:cxn ang="0">
                <a:pos x="48" y="576"/>
              </a:cxn>
              <a:cxn ang="0">
                <a:pos x="0" y="912"/>
              </a:cxn>
              <a:cxn ang="0">
                <a:pos x="96" y="1248"/>
              </a:cxn>
              <a:cxn ang="0">
                <a:pos x="528" y="1344"/>
              </a:cxn>
              <a:cxn ang="0">
                <a:pos x="864" y="1440"/>
              </a:cxn>
              <a:cxn ang="0">
                <a:pos x="1248" y="1200"/>
              </a:cxn>
              <a:cxn ang="0">
                <a:pos x="1776" y="1008"/>
              </a:cxn>
              <a:cxn ang="0">
                <a:pos x="2016" y="1152"/>
              </a:cxn>
              <a:cxn ang="0">
                <a:pos x="2256" y="1392"/>
              </a:cxn>
              <a:cxn ang="0">
                <a:pos x="2544" y="1488"/>
              </a:cxn>
              <a:cxn ang="0">
                <a:pos x="3024" y="1680"/>
              </a:cxn>
              <a:cxn ang="0">
                <a:pos x="3312" y="1248"/>
              </a:cxn>
              <a:cxn ang="0">
                <a:pos x="2976" y="624"/>
              </a:cxn>
              <a:cxn ang="0">
                <a:pos x="2688" y="432"/>
              </a:cxn>
              <a:cxn ang="0">
                <a:pos x="2016" y="240"/>
              </a:cxn>
              <a:cxn ang="0">
                <a:pos x="1488" y="0"/>
              </a:cxn>
              <a:cxn ang="0">
                <a:pos x="912" y="0"/>
              </a:cxn>
            </a:cxnLst>
            <a:rect l="0" t="0" r="r" b="b"/>
            <a:pathLst>
              <a:path w="3312" h="1680">
                <a:moveTo>
                  <a:pt x="912" y="0"/>
                </a:moveTo>
                <a:lnTo>
                  <a:pt x="528" y="96"/>
                </a:lnTo>
                <a:lnTo>
                  <a:pt x="336" y="192"/>
                </a:lnTo>
                <a:lnTo>
                  <a:pt x="48" y="576"/>
                </a:lnTo>
                <a:lnTo>
                  <a:pt x="0" y="912"/>
                </a:lnTo>
                <a:lnTo>
                  <a:pt x="96" y="1248"/>
                </a:lnTo>
                <a:lnTo>
                  <a:pt x="528" y="1344"/>
                </a:lnTo>
                <a:lnTo>
                  <a:pt x="864" y="1440"/>
                </a:lnTo>
                <a:lnTo>
                  <a:pt x="1248" y="1200"/>
                </a:lnTo>
                <a:lnTo>
                  <a:pt x="1776" y="1008"/>
                </a:lnTo>
                <a:lnTo>
                  <a:pt x="2016" y="1152"/>
                </a:lnTo>
                <a:lnTo>
                  <a:pt x="2256" y="1392"/>
                </a:lnTo>
                <a:lnTo>
                  <a:pt x="2544" y="1488"/>
                </a:lnTo>
                <a:lnTo>
                  <a:pt x="3024" y="1680"/>
                </a:lnTo>
                <a:lnTo>
                  <a:pt x="3312" y="1248"/>
                </a:lnTo>
                <a:lnTo>
                  <a:pt x="2976" y="624"/>
                </a:lnTo>
                <a:lnTo>
                  <a:pt x="2688" y="432"/>
                </a:lnTo>
                <a:lnTo>
                  <a:pt x="2016" y="240"/>
                </a:lnTo>
                <a:lnTo>
                  <a:pt x="1488" y="0"/>
                </a:lnTo>
                <a:lnTo>
                  <a:pt x="912" y="0"/>
                </a:ln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" name="TextBox 296"/>
          <p:cNvSpPr txBox="1"/>
          <p:nvPr/>
        </p:nvSpPr>
        <p:spPr>
          <a:xfrm>
            <a:off x="838200" y="175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Cells outside problem domain are marked as inactive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05" grpId="0" animBg="1"/>
      <p:bldP spid="689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Coastal Plain Model</a:t>
            </a:r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4278314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3048000" cy="50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Packages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options</a:t>
            </a:r>
          </a:p>
          <a:p>
            <a:pPr lvl="1"/>
            <a:r>
              <a:rPr lang="en-US" dirty="0" smtClean="0"/>
              <a:t>Block-Centered </a:t>
            </a:r>
            <a:r>
              <a:rPr lang="en-US" dirty="0"/>
              <a:t>Flow (BCF)</a:t>
            </a:r>
          </a:p>
          <a:p>
            <a:pPr lvl="1"/>
            <a:r>
              <a:rPr lang="en-US" dirty="0"/>
              <a:t>Layer Property Flow (LPF)</a:t>
            </a:r>
          </a:p>
          <a:p>
            <a:pPr lvl="1"/>
            <a:r>
              <a:rPr lang="en-US" dirty="0" err="1"/>
              <a:t>Hydrogeologic</a:t>
            </a:r>
            <a:r>
              <a:rPr lang="en-US" dirty="0"/>
              <a:t> Unit Flow (HUF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One of the three packages must be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BCF Package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Original flow package</a:t>
            </a:r>
          </a:p>
          <a:p>
            <a:r>
              <a:rPr lang="en-US" sz="2800" dirty="0"/>
              <a:t>Each layer is assigned a layer type</a:t>
            </a:r>
          </a:p>
          <a:p>
            <a:r>
              <a:rPr lang="en-US" sz="2800" dirty="0"/>
              <a:t> Layer data are entered (depending on type)</a:t>
            </a:r>
          </a:p>
          <a:p>
            <a:pPr lvl="1"/>
            <a:r>
              <a:rPr lang="en-US" sz="2400" dirty="0"/>
              <a:t>Horizontal K</a:t>
            </a:r>
          </a:p>
          <a:p>
            <a:pPr lvl="1"/>
            <a:r>
              <a:rPr lang="en-US" sz="2400" dirty="0"/>
              <a:t>Bottom elevation</a:t>
            </a:r>
          </a:p>
          <a:p>
            <a:pPr lvl="1"/>
            <a:r>
              <a:rPr lang="en-US" sz="2400" dirty="0" err="1"/>
              <a:t>Transmissivity</a:t>
            </a:r>
            <a:endParaRPr lang="en-US" sz="2400" dirty="0"/>
          </a:p>
          <a:p>
            <a:pPr lvl="1"/>
            <a:r>
              <a:rPr lang="en-US" sz="2400" dirty="0" err="1"/>
              <a:t>Leakance</a:t>
            </a:r>
            <a:endParaRPr lang="en-US" sz="2400" dirty="0"/>
          </a:p>
          <a:p>
            <a:pPr lvl="1"/>
            <a:r>
              <a:rPr lang="en-US" sz="2400" dirty="0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Layer Property Flow (LPF) Package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User enters K</a:t>
            </a:r>
            <a:r>
              <a:rPr lang="en-US" sz="2800" baseline="-25000"/>
              <a:t>h</a:t>
            </a:r>
            <a:r>
              <a:rPr lang="en-US" sz="2800"/>
              <a:t>, K</a:t>
            </a:r>
            <a:r>
              <a:rPr lang="en-US" sz="2800" baseline="-25000"/>
              <a:t>v</a:t>
            </a:r>
            <a:r>
              <a:rPr lang="en-US" sz="2800"/>
              <a:t> and storage terms for all layers, regardless of type</a:t>
            </a:r>
          </a:p>
          <a:p>
            <a:pPr>
              <a:lnSpc>
                <a:spcPct val="90000"/>
              </a:lnSpc>
            </a:pPr>
            <a:r>
              <a:rPr lang="en-US" sz="2800"/>
              <a:t>K</a:t>
            </a:r>
            <a:r>
              <a:rPr lang="en-US" sz="2800" baseline="-25000"/>
              <a:t>v</a:t>
            </a:r>
            <a:r>
              <a:rPr lang="en-US" sz="2800"/>
              <a:t> can be entered as directly or in terms of vertical anisotropy</a:t>
            </a:r>
          </a:p>
          <a:p>
            <a:pPr>
              <a:lnSpc>
                <a:spcPct val="90000"/>
              </a:lnSpc>
            </a:pPr>
            <a:r>
              <a:rPr lang="en-US" sz="2800"/>
              <a:t>Horizontal anisotropy entered on a cell-by-cell basis</a:t>
            </a:r>
          </a:p>
          <a:p>
            <a:pPr>
              <a:lnSpc>
                <a:spcPct val="90000"/>
              </a:lnSpc>
            </a:pPr>
            <a:r>
              <a:rPr lang="en-US" sz="2800"/>
              <a:t>Two layer types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Confined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Convertible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LPF Property Input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Two options for inputting hydraulic properties:</a:t>
            </a:r>
          </a:p>
          <a:p>
            <a:pPr lvl="1"/>
            <a:r>
              <a:rPr lang="en-US"/>
              <a:t>Array input</a:t>
            </a:r>
          </a:p>
          <a:p>
            <a:pPr lvl="2"/>
            <a:r>
              <a:rPr lang="en-US"/>
              <a:t>one value per cell</a:t>
            </a:r>
          </a:p>
          <a:p>
            <a:pPr lvl="1"/>
            <a:r>
              <a:rPr lang="en-US"/>
              <a:t>Material id approach</a:t>
            </a:r>
          </a:p>
          <a:p>
            <a:pPr lvl="2"/>
            <a:r>
              <a:rPr lang="en-US"/>
              <a:t>Each cell is assigned a material id</a:t>
            </a:r>
          </a:p>
          <a:p>
            <a:pPr lvl="2"/>
            <a:r>
              <a:rPr lang="en-US"/>
              <a:t>Properties are inherited from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Hydrogeologic Unit Flow (HUF) Package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3352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Aquifer </a:t>
            </a:r>
            <a:r>
              <a:rPr lang="en-US" sz="2800" dirty="0" err="1"/>
              <a:t>stratigraphy</a:t>
            </a:r>
            <a:r>
              <a:rPr lang="en-US" sz="2800" dirty="0"/>
              <a:t> represented in a grid-independent fashion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Equivalent </a:t>
            </a:r>
            <a:r>
              <a:rPr lang="en-US" sz="2800" dirty="0" err="1"/>
              <a:t>K</a:t>
            </a:r>
            <a:r>
              <a:rPr lang="en-US" sz="2800" baseline="-25000" dirty="0" err="1"/>
              <a:t>h</a:t>
            </a:r>
            <a:r>
              <a:rPr lang="en-US" sz="2800" dirty="0"/>
              <a:t>, </a:t>
            </a:r>
            <a:r>
              <a:rPr lang="en-US" sz="2800" dirty="0" err="1"/>
              <a:t>K</a:t>
            </a:r>
            <a:r>
              <a:rPr lang="en-US" sz="2800" baseline="-25000" dirty="0" err="1"/>
              <a:t>v</a:t>
            </a:r>
            <a:r>
              <a:rPr lang="en-US" sz="2800" dirty="0"/>
              <a:t> computed at runtime</a:t>
            </a:r>
          </a:p>
        </p:txBody>
      </p:sp>
      <p:pic>
        <p:nvPicPr>
          <p:cNvPr id="88068" name="Picture 4" descr="124512423@12062002-21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2286000"/>
            <a:ext cx="4800600" cy="28146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/>
              <a:t>HUF Arrays</a:t>
            </a:r>
          </a:p>
        </p:txBody>
      </p:sp>
      <p:sp>
        <p:nvSpPr>
          <p:cNvPr id="89091" name="Freeform 3"/>
          <p:cNvSpPr>
            <a:spLocks/>
          </p:cNvSpPr>
          <p:nvPr/>
        </p:nvSpPr>
        <p:spPr bwMode="auto">
          <a:xfrm>
            <a:off x="1981200" y="2514600"/>
            <a:ext cx="6705600" cy="11430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384" y="96"/>
              </a:cxn>
              <a:cxn ang="0">
                <a:pos x="864" y="96"/>
              </a:cxn>
              <a:cxn ang="0">
                <a:pos x="1536" y="192"/>
              </a:cxn>
              <a:cxn ang="0">
                <a:pos x="2304" y="48"/>
              </a:cxn>
              <a:cxn ang="0">
                <a:pos x="3360" y="0"/>
              </a:cxn>
              <a:cxn ang="0">
                <a:pos x="4464" y="144"/>
              </a:cxn>
              <a:cxn ang="0">
                <a:pos x="4464" y="624"/>
              </a:cxn>
              <a:cxn ang="0">
                <a:pos x="3504" y="672"/>
              </a:cxn>
              <a:cxn ang="0">
                <a:pos x="2784" y="576"/>
              </a:cxn>
              <a:cxn ang="0">
                <a:pos x="1584" y="720"/>
              </a:cxn>
              <a:cxn ang="0">
                <a:pos x="672" y="624"/>
              </a:cxn>
              <a:cxn ang="0">
                <a:pos x="0" y="672"/>
              </a:cxn>
              <a:cxn ang="0">
                <a:pos x="0" y="192"/>
              </a:cxn>
            </a:cxnLst>
            <a:rect l="0" t="0" r="r" b="b"/>
            <a:pathLst>
              <a:path w="4464" h="720">
                <a:moveTo>
                  <a:pt x="0" y="192"/>
                </a:moveTo>
                <a:lnTo>
                  <a:pt x="384" y="96"/>
                </a:lnTo>
                <a:lnTo>
                  <a:pt x="864" y="96"/>
                </a:lnTo>
                <a:lnTo>
                  <a:pt x="1536" y="192"/>
                </a:lnTo>
                <a:lnTo>
                  <a:pt x="2304" y="48"/>
                </a:lnTo>
                <a:lnTo>
                  <a:pt x="3360" y="0"/>
                </a:lnTo>
                <a:lnTo>
                  <a:pt x="4464" y="144"/>
                </a:lnTo>
                <a:lnTo>
                  <a:pt x="4464" y="624"/>
                </a:lnTo>
                <a:lnTo>
                  <a:pt x="3504" y="672"/>
                </a:lnTo>
                <a:lnTo>
                  <a:pt x="2784" y="576"/>
                </a:lnTo>
                <a:lnTo>
                  <a:pt x="1584" y="720"/>
                </a:lnTo>
                <a:lnTo>
                  <a:pt x="672" y="624"/>
                </a:lnTo>
                <a:lnTo>
                  <a:pt x="0" y="672"/>
                </a:lnTo>
                <a:lnTo>
                  <a:pt x="0" y="192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89092" name="Freeform 4"/>
          <p:cNvSpPr>
            <a:spLocks/>
          </p:cNvSpPr>
          <p:nvPr/>
        </p:nvSpPr>
        <p:spPr bwMode="auto">
          <a:xfrm>
            <a:off x="1981200" y="3505200"/>
            <a:ext cx="2379663" cy="457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672" y="0"/>
              </a:cxn>
              <a:cxn ang="0">
                <a:pos x="1584" y="96"/>
              </a:cxn>
              <a:cxn ang="0">
                <a:pos x="672" y="240"/>
              </a:cxn>
              <a:cxn ang="0">
                <a:pos x="0" y="288"/>
              </a:cxn>
              <a:cxn ang="0">
                <a:pos x="0" y="48"/>
              </a:cxn>
            </a:cxnLst>
            <a:rect l="0" t="0" r="r" b="b"/>
            <a:pathLst>
              <a:path w="1584" h="288">
                <a:moveTo>
                  <a:pt x="0" y="48"/>
                </a:moveTo>
                <a:lnTo>
                  <a:pt x="672" y="0"/>
                </a:lnTo>
                <a:lnTo>
                  <a:pt x="1584" y="96"/>
                </a:lnTo>
                <a:lnTo>
                  <a:pt x="672" y="240"/>
                </a:lnTo>
                <a:lnTo>
                  <a:pt x="0" y="288"/>
                </a:lnTo>
                <a:lnTo>
                  <a:pt x="0" y="48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89093" name="Freeform 5"/>
          <p:cNvSpPr>
            <a:spLocks/>
          </p:cNvSpPr>
          <p:nvPr/>
        </p:nvSpPr>
        <p:spPr bwMode="auto">
          <a:xfrm>
            <a:off x="1981200" y="3429000"/>
            <a:ext cx="6705600" cy="1295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672" y="288"/>
              </a:cxn>
              <a:cxn ang="0">
                <a:pos x="1584" y="144"/>
              </a:cxn>
              <a:cxn ang="0">
                <a:pos x="2784" y="0"/>
              </a:cxn>
              <a:cxn ang="0">
                <a:pos x="3456" y="96"/>
              </a:cxn>
              <a:cxn ang="0">
                <a:pos x="4464" y="48"/>
              </a:cxn>
              <a:cxn ang="0">
                <a:pos x="4464" y="768"/>
              </a:cxn>
              <a:cxn ang="0">
                <a:pos x="2928" y="720"/>
              </a:cxn>
              <a:cxn ang="0">
                <a:pos x="1872" y="816"/>
              </a:cxn>
              <a:cxn ang="0">
                <a:pos x="864" y="720"/>
              </a:cxn>
              <a:cxn ang="0">
                <a:pos x="0" y="720"/>
              </a:cxn>
              <a:cxn ang="0">
                <a:pos x="0" y="336"/>
              </a:cxn>
            </a:cxnLst>
            <a:rect l="0" t="0" r="r" b="b"/>
            <a:pathLst>
              <a:path w="4464" h="816">
                <a:moveTo>
                  <a:pt x="0" y="336"/>
                </a:moveTo>
                <a:lnTo>
                  <a:pt x="672" y="288"/>
                </a:lnTo>
                <a:lnTo>
                  <a:pt x="1584" y="144"/>
                </a:lnTo>
                <a:lnTo>
                  <a:pt x="2784" y="0"/>
                </a:lnTo>
                <a:lnTo>
                  <a:pt x="3456" y="96"/>
                </a:lnTo>
                <a:lnTo>
                  <a:pt x="4464" y="48"/>
                </a:lnTo>
                <a:lnTo>
                  <a:pt x="4464" y="768"/>
                </a:lnTo>
                <a:lnTo>
                  <a:pt x="2928" y="720"/>
                </a:lnTo>
                <a:lnTo>
                  <a:pt x="1872" y="816"/>
                </a:lnTo>
                <a:lnTo>
                  <a:pt x="864" y="720"/>
                </a:lnTo>
                <a:lnTo>
                  <a:pt x="0" y="720"/>
                </a:lnTo>
                <a:lnTo>
                  <a:pt x="0" y="336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89094" name="Freeform 6"/>
          <p:cNvSpPr>
            <a:spLocks/>
          </p:cNvSpPr>
          <p:nvPr/>
        </p:nvSpPr>
        <p:spPr bwMode="auto">
          <a:xfrm>
            <a:off x="1981200" y="4572000"/>
            <a:ext cx="67056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0"/>
              </a:cxn>
              <a:cxn ang="0">
                <a:pos x="1872" y="96"/>
              </a:cxn>
              <a:cxn ang="0">
                <a:pos x="2928" y="0"/>
              </a:cxn>
              <a:cxn ang="0">
                <a:pos x="4464" y="48"/>
              </a:cxn>
              <a:cxn ang="0">
                <a:pos x="4464" y="672"/>
              </a:cxn>
              <a:cxn ang="0">
                <a:pos x="0" y="672"/>
              </a:cxn>
              <a:cxn ang="0">
                <a:pos x="0" y="0"/>
              </a:cxn>
            </a:cxnLst>
            <a:rect l="0" t="0" r="r" b="b"/>
            <a:pathLst>
              <a:path w="4464" h="672">
                <a:moveTo>
                  <a:pt x="0" y="0"/>
                </a:moveTo>
                <a:lnTo>
                  <a:pt x="864" y="0"/>
                </a:lnTo>
                <a:lnTo>
                  <a:pt x="1872" y="96"/>
                </a:lnTo>
                <a:lnTo>
                  <a:pt x="2928" y="0"/>
                </a:lnTo>
                <a:lnTo>
                  <a:pt x="4464" y="48"/>
                </a:lnTo>
                <a:lnTo>
                  <a:pt x="4464" y="672"/>
                </a:lnTo>
                <a:lnTo>
                  <a:pt x="0" y="672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89095" name="Freeform 7"/>
          <p:cNvSpPr>
            <a:spLocks/>
          </p:cNvSpPr>
          <p:nvPr/>
        </p:nvSpPr>
        <p:spPr bwMode="auto">
          <a:xfrm>
            <a:off x="1981200" y="2514600"/>
            <a:ext cx="6705600" cy="3048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384" y="96"/>
              </a:cxn>
              <a:cxn ang="0">
                <a:pos x="864" y="96"/>
              </a:cxn>
              <a:cxn ang="0">
                <a:pos x="1536" y="192"/>
              </a:cxn>
              <a:cxn ang="0">
                <a:pos x="2304" y="48"/>
              </a:cxn>
              <a:cxn ang="0">
                <a:pos x="3312" y="0"/>
              </a:cxn>
              <a:cxn ang="0">
                <a:pos x="4464" y="144"/>
              </a:cxn>
            </a:cxnLst>
            <a:rect l="0" t="0" r="r" b="b"/>
            <a:pathLst>
              <a:path w="4464" h="192">
                <a:moveTo>
                  <a:pt x="0" y="192"/>
                </a:moveTo>
                <a:lnTo>
                  <a:pt x="384" y="96"/>
                </a:lnTo>
                <a:lnTo>
                  <a:pt x="864" y="96"/>
                </a:lnTo>
                <a:lnTo>
                  <a:pt x="1536" y="192"/>
                </a:lnTo>
                <a:lnTo>
                  <a:pt x="2304" y="48"/>
                </a:lnTo>
                <a:lnTo>
                  <a:pt x="3312" y="0"/>
                </a:lnTo>
                <a:lnTo>
                  <a:pt x="4464" y="144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152400" y="2514600"/>
            <a:ext cx="1676400" cy="457200"/>
            <a:chOff x="96" y="1344"/>
            <a:chExt cx="1056" cy="288"/>
          </a:xfrm>
        </p:grpSpPr>
        <p:sp>
          <p:nvSpPr>
            <p:cNvPr id="89097" name="Text Box 9"/>
            <p:cNvSpPr txBox="1">
              <a:spLocks noChangeArrowheads="1"/>
            </p:cNvSpPr>
            <p:nvPr/>
          </p:nvSpPr>
          <p:spPr bwMode="auto">
            <a:xfrm>
              <a:off x="96" y="1344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Top</a:t>
              </a:r>
            </a:p>
          </p:txBody>
        </p:sp>
        <p:sp>
          <p:nvSpPr>
            <p:cNvPr id="89098" name="AutoShape 10"/>
            <p:cNvSpPr>
              <a:spLocks noChangeArrowheads="1"/>
            </p:cNvSpPr>
            <p:nvPr/>
          </p:nvSpPr>
          <p:spPr bwMode="auto">
            <a:xfrm>
              <a:off x="912" y="1440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099" name="Group 11"/>
          <p:cNvGrpSpPr>
            <a:grpSpLocks/>
          </p:cNvGrpSpPr>
          <p:nvPr/>
        </p:nvGrpSpPr>
        <p:grpSpPr bwMode="auto">
          <a:xfrm>
            <a:off x="152400" y="2895600"/>
            <a:ext cx="1676400" cy="457200"/>
            <a:chOff x="96" y="1584"/>
            <a:chExt cx="1056" cy="288"/>
          </a:xfrm>
        </p:grpSpPr>
        <p:sp>
          <p:nvSpPr>
            <p:cNvPr id="89100" name="Text Box 12"/>
            <p:cNvSpPr txBox="1">
              <a:spLocks noChangeArrowheads="1"/>
            </p:cNvSpPr>
            <p:nvPr/>
          </p:nvSpPr>
          <p:spPr bwMode="auto">
            <a:xfrm>
              <a:off x="96" y="1584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Thick 1</a:t>
              </a:r>
            </a:p>
          </p:txBody>
        </p:sp>
        <p:sp>
          <p:nvSpPr>
            <p:cNvPr id="89101" name="AutoShape 13"/>
            <p:cNvSpPr>
              <a:spLocks noChangeArrowheads="1"/>
            </p:cNvSpPr>
            <p:nvPr/>
          </p:nvSpPr>
          <p:spPr bwMode="auto">
            <a:xfrm>
              <a:off x="912" y="1680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02" name="Group 14"/>
          <p:cNvGrpSpPr>
            <a:grpSpLocks/>
          </p:cNvGrpSpPr>
          <p:nvPr/>
        </p:nvGrpSpPr>
        <p:grpSpPr bwMode="auto">
          <a:xfrm>
            <a:off x="152400" y="3505200"/>
            <a:ext cx="1676400" cy="457200"/>
            <a:chOff x="96" y="1968"/>
            <a:chExt cx="1056" cy="288"/>
          </a:xfrm>
        </p:grpSpPr>
        <p:sp>
          <p:nvSpPr>
            <p:cNvPr id="89103" name="Text Box 15"/>
            <p:cNvSpPr txBox="1">
              <a:spLocks noChangeArrowheads="1"/>
            </p:cNvSpPr>
            <p:nvPr/>
          </p:nvSpPr>
          <p:spPr bwMode="auto">
            <a:xfrm>
              <a:off x="96" y="196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Thick 2</a:t>
              </a:r>
            </a:p>
          </p:txBody>
        </p:sp>
        <p:sp>
          <p:nvSpPr>
            <p:cNvPr id="89104" name="AutoShape 16"/>
            <p:cNvSpPr>
              <a:spLocks noChangeArrowheads="1"/>
            </p:cNvSpPr>
            <p:nvPr/>
          </p:nvSpPr>
          <p:spPr bwMode="auto">
            <a:xfrm>
              <a:off x="912" y="2064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05" name="Group 17"/>
          <p:cNvGrpSpPr>
            <a:grpSpLocks/>
          </p:cNvGrpSpPr>
          <p:nvPr/>
        </p:nvGrpSpPr>
        <p:grpSpPr bwMode="auto">
          <a:xfrm>
            <a:off x="152400" y="3962400"/>
            <a:ext cx="1676400" cy="457200"/>
            <a:chOff x="96" y="2256"/>
            <a:chExt cx="1056" cy="288"/>
          </a:xfrm>
        </p:grpSpPr>
        <p:sp>
          <p:nvSpPr>
            <p:cNvPr id="89106" name="Text Box 18"/>
            <p:cNvSpPr txBox="1">
              <a:spLocks noChangeArrowheads="1"/>
            </p:cNvSpPr>
            <p:nvPr/>
          </p:nvSpPr>
          <p:spPr bwMode="auto">
            <a:xfrm>
              <a:off x="96" y="225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Thick 3</a:t>
              </a:r>
            </a:p>
          </p:txBody>
        </p:sp>
        <p:sp>
          <p:nvSpPr>
            <p:cNvPr id="89107" name="AutoShape 19"/>
            <p:cNvSpPr>
              <a:spLocks noChangeArrowheads="1"/>
            </p:cNvSpPr>
            <p:nvPr/>
          </p:nvSpPr>
          <p:spPr bwMode="auto">
            <a:xfrm>
              <a:off x="912" y="2352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108" name="Group 20"/>
          <p:cNvGrpSpPr>
            <a:grpSpLocks/>
          </p:cNvGrpSpPr>
          <p:nvPr/>
        </p:nvGrpSpPr>
        <p:grpSpPr bwMode="auto">
          <a:xfrm>
            <a:off x="152400" y="4800600"/>
            <a:ext cx="1676400" cy="457200"/>
            <a:chOff x="96" y="2784"/>
            <a:chExt cx="1056" cy="288"/>
          </a:xfrm>
        </p:grpSpPr>
        <p:sp>
          <p:nvSpPr>
            <p:cNvPr id="89109" name="Text Box 21"/>
            <p:cNvSpPr txBox="1">
              <a:spLocks noChangeArrowheads="1"/>
            </p:cNvSpPr>
            <p:nvPr/>
          </p:nvSpPr>
          <p:spPr bwMode="auto">
            <a:xfrm>
              <a:off x="96" y="2784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Thick 4</a:t>
              </a:r>
            </a:p>
          </p:txBody>
        </p:sp>
        <p:sp>
          <p:nvSpPr>
            <p:cNvPr id="89110" name="AutoShape 22"/>
            <p:cNvSpPr>
              <a:spLocks noChangeArrowheads="1"/>
            </p:cNvSpPr>
            <p:nvPr/>
          </p:nvSpPr>
          <p:spPr bwMode="auto">
            <a:xfrm>
              <a:off x="912" y="2880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2" grpId="0" animBg="1"/>
      <p:bldP spid="89093" grpId="0" animBg="1"/>
      <p:bldP spid="89094" grpId="0" animBg="1"/>
      <p:bldP spid="890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52400" y="381000"/>
            <a:ext cx="3505200" cy="6096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Developed </a:t>
            </a:r>
            <a:r>
              <a:rPr lang="en-US" sz="2800" dirty="0"/>
              <a:t>by McDonald &amp; </a:t>
            </a:r>
            <a:r>
              <a:rPr lang="en-US" sz="2800" dirty="0" err="1"/>
              <a:t>Harbaugh</a:t>
            </a:r>
            <a:r>
              <a:rPr lang="en-US" sz="2800" dirty="0"/>
              <a:t> of the USGS, 1983</a:t>
            </a:r>
          </a:p>
          <a:p>
            <a:r>
              <a:rPr lang="en-US" sz="2800" dirty="0"/>
              <a:t>Public Domain</a:t>
            </a:r>
          </a:p>
          <a:p>
            <a:r>
              <a:rPr lang="en-US" sz="2800" dirty="0" smtClean="0"/>
              <a:t>Most widely used groundwater model</a:t>
            </a:r>
          </a:p>
          <a:p>
            <a:r>
              <a:rPr lang="en-US" sz="2800" dirty="0" smtClean="0"/>
              <a:t>Steady state or transient saturated flow</a:t>
            </a:r>
          </a:p>
          <a:p>
            <a:r>
              <a:rPr lang="en-US" sz="2800" dirty="0" smtClean="0"/>
              <a:t>Latest version is MODFLOW 2005</a:t>
            </a:r>
          </a:p>
          <a:p>
            <a:r>
              <a:rPr lang="en-US" sz="2800" dirty="0" smtClean="0"/>
              <a:t>GMS uses MODFLOW 2000 version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"/>
            <a:ext cx="52292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Well Package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Assigned to individual cells</a:t>
            </a:r>
          </a:p>
          <a:p>
            <a:r>
              <a:rPr lang="en-US" dirty="0"/>
              <a:t>Q can be steady state or </a:t>
            </a:r>
            <a:r>
              <a:rPr lang="en-US" dirty="0" smtClean="0"/>
              <a:t>transient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514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657811"/>
            <a:ext cx="9144000" cy="2200189"/>
          </a:xfrm>
          <a:custGeom>
            <a:avLst/>
            <a:gdLst>
              <a:gd name="connsiteX0" fmla="*/ 0 w 9144000"/>
              <a:gd name="connsiteY0" fmla="*/ 0 h 1981200"/>
              <a:gd name="connsiteX1" fmla="*/ 9144000 w 9144000"/>
              <a:gd name="connsiteY1" fmla="*/ 0 h 1981200"/>
              <a:gd name="connsiteX2" fmla="*/ 9144000 w 9144000"/>
              <a:gd name="connsiteY2" fmla="*/ 1981200 h 1981200"/>
              <a:gd name="connsiteX3" fmla="*/ 0 w 9144000"/>
              <a:gd name="connsiteY3" fmla="*/ 1981200 h 1981200"/>
              <a:gd name="connsiteX4" fmla="*/ 0 w 9144000"/>
              <a:gd name="connsiteY4" fmla="*/ 0 h 1981200"/>
              <a:gd name="connsiteX0" fmla="*/ 0 w 9144000"/>
              <a:gd name="connsiteY0" fmla="*/ 0 h 1981200"/>
              <a:gd name="connsiteX1" fmla="*/ 7391400 w 9144000"/>
              <a:gd name="connsiteY1" fmla="*/ 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0 h 1981200"/>
              <a:gd name="connsiteX1" fmla="*/ 4419600 w 9144000"/>
              <a:gd name="connsiteY1" fmla="*/ 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0 h 1981200"/>
              <a:gd name="connsiteX1" fmla="*/ 4648200 w 9144000"/>
              <a:gd name="connsiteY1" fmla="*/ 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0 h 1981200"/>
              <a:gd name="connsiteX1" fmla="*/ 4876800 w 9144000"/>
              <a:gd name="connsiteY1" fmla="*/ 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0 h 1981200"/>
              <a:gd name="connsiteX1" fmla="*/ 4876800 w 9144000"/>
              <a:gd name="connsiteY1" fmla="*/ 99060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0 h 1981200"/>
              <a:gd name="connsiteX1" fmla="*/ 4572000 w 9144000"/>
              <a:gd name="connsiteY1" fmla="*/ 990600 h 1981200"/>
              <a:gd name="connsiteX2" fmla="*/ 9144000 w 9144000"/>
              <a:gd name="connsiteY2" fmla="*/ 0 h 1981200"/>
              <a:gd name="connsiteX3" fmla="*/ 9144000 w 9144000"/>
              <a:gd name="connsiteY3" fmla="*/ 1981200 h 1981200"/>
              <a:gd name="connsiteX4" fmla="*/ 0 w 9144000"/>
              <a:gd name="connsiteY4" fmla="*/ 1981200 h 1981200"/>
              <a:gd name="connsiteX5" fmla="*/ 0 w 9144000"/>
              <a:gd name="connsiteY5" fmla="*/ 0 h 1981200"/>
              <a:gd name="connsiteX0" fmla="*/ 0 w 9144000"/>
              <a:gd name="connsiteY0" fmla="*/ 231346 h 2212546"/>
              <a:gd name="connsiteX1" fmla="*/ 4572000 w 9144000"/>
              <a:gd name="connsiteY1" fmla="*/ 1221946 h 2212546"/>
              <a:gd name="connsiteX2" fmla="*/ 9144000 w 9144000"/>
              <a:gd name="connsiteY2" fmla="*/ 231346 h 2212546"/>
              <a:gd name="connsiteX3" fmla="*/ 9144000 w 9144000"/>
              <a:gd name="connsiteY3" fmla="*/ 2212546 h 2212546"/>
              <a:gd name="connsiteX4" fmla="*/ 0 w 9144000"/>
              <a:gd name="connsiteY4" fmla="*/ 2212546 h 2212546"/>
              <a:gd name="connsiteX5" fmla="*/ 0 w 9144000"/>
              <a:gd name="connsiteY5" fmla="*/ 231346 h 2212546"/>
              <a:gd name="connsiteX0" fmla="*/ 0 w 9144000"/>
              <a:gd name="connsiteY0" fmla="*/ 231346 h 2212546"/>
              <a:gd name="connsiteX1" fmla="*/ 4572000 w 9144000"/>
              <a:gd name="connsiteY1" fmla="*/ 1221946 h 2212546"/>
              <a:gd name="connsiteX2" fmla="*/ 9144000 w 9144000"/>
              <a:gd name="connsiteY2" fmla="*/ 231346 h 2212546"/>
              <a:gd name="connsiteX3" fmla="*/ 9144000 w 9144000"/>
              <a:gd name="connsiteY3" fmla="*/ 2212546 h 2212546"/>
              <a:gd name="connsiteX4" fmla="*/ 0 w 9144000"/>
              <a:gd name="connsiteY4" fmla="*/ 2212546 h 2212546"/>
              <a:gd name="connsiteX5" fmla="*/ 0 w 9144000"/>
              <a:gd name="connsiteY5" fmla="*/ 231346 h 2212546"/>
              <a:gd name="connsiteX0" fmla="*/ 0 w 9144000"/>
              <a:gd name="connsiteY0" fmla="*/ 231346 h 2212546"/>
              <a:gd name="connsiteX1" fmla="*/ 4572000 w 9144000"/>
              <a:gd name="connsiteY1" fmla="*/ 1221946 h 2212546"/>
              <a:gd name="connsiteX2" fmla="*/ 9144000 w 9144000"/>
              <a:gd name="connsiteY2" fmla="*/ 231346 h 2212546"/>
              <a:gd name="connsiteX3" fmla="*/ 9144000 w 9144000"/>
              <a:gd name="connsiteY3" fmla="*/ 2212546 h 2212546"/>
              <a:gd name="connsiteX4" fmla="*/ 0 w 9144000"/>
              <a:gd name="connsiteY4" fmla="*/ 2212546 h 2212546"/>
              <a:gd name="connsiteX5" fmla="*/ 0 w 9144000"/>
              <a:gd name="connsiteY5" fmla="*/ 231346 h 2212546"/>
              <a:gd name="connsiteX0" fmla="*/ 0 w 9144000"/>
              <a:gd name="connsiteY0" fmla="*/ 231346 h 2212546"/>
              <a:gd name="connsiteX1" fmla="*/ 4572000 w 9144000"/>
              <a:gd name="connsiteY1" fmla="*/ 1221946 h 2212546"/>
              <a:gd name="connsiteX2" fmla="*/ 9144000 w 9144000"/>
              <a:gd name="connsiteY2" fmla="*/ 231346 h 2212546"/>
              <a:gd name="connsiteX3" fmla="*/ 9144000 w 9144000"/>
              <a:gd name="connsiteY3" fmla="*/ 2212546 h 2212546"/>
              <a:gd name="connsiteX4" fmla="*/ 0 w 9144000"/>
              <a:gd name="connsiteY4" fmla="*/ 2212546 h 2212546"/>
              <a:gd name="connsiteX5" fmla="*/ 0 w 9144000"/>
              <a:gd name="connsiteY5" fmla="*/ 231346 h 2212546"/>
              <a:gd name="connsiteX0" fmla="*/ 0 w 9144000"/>
              <a:gd name="connsiteY0" fmla="*/ 218989 h 2200189"/>
              <a:gd name="connsiteX1" fmla="*/ 4572000 w 9144000"/>
              <a:gd name="connsiteY1" fmla="*/ 1209589 h 2200189"/>
              <a:gd name="connsiteX2" fmla="*/ 9144000 w 9144000"/>
              <a:gd name="connsiteY2" fmla="*/ 218989 h 2200189"/>
              <a:gd name="connsiteX3" fmla="*/ 9144000 w 9144000"/>
              <a:gd name="connsiteY3" fmla="*/ 2200189 h 2200189"/>
              <a:gd name="connsiteX4" fmla="*/ 0 w 9144000"/>
              <a:gd name="connsiteY4" fmla="*/ 2200189 h 2200189"/>
              <a:gd name="connsiteX5" fmla="*/ 0 w 9144000"/>
              <a:gd name="connsiteY5" fmla="*/ 218989 h 22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200189">
                <a:moveTo>
                  <a:pt x="0" y="218989"/>
                </a:moveTo>
                <a:cubicBezTo>
                  <a:pt x="1556951" y="273221"/>
                  <a:pt x="4053016" y="0"/>
                  <a:pt x="4572000" y="1209589"/>
                </a:cubicBezTo>
                <a:cubicBezTo>
                  <a:pt x="5111578" y="10297"/>
                  <a:pt x="7389341" y="248508"/>
                  <a:pt x="9144000" y="218989"/>
                </a:cubicBezTo>
                <a:lnTo>
                  <a:pt x="9144000" y="2200189"/>
                </a:lnTo>
                <a:lnTo>
                  <a:pt x="0" y="2200189"/>
                </a:lnTo>
                <a:lnTo>
                  <a:pt x="0" y="218989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4114800"/>
            <a:ext cx="304800" cy="2438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3200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Extraction well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Injection well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pos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flipV="1">
            <a:off x="4419600" y="3429000"/>
            <a:ext cx="304800" cy="5334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Drain Package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343400"/>
          </a:xfrm>
          <a:noFill/>
          <a:ln/>
        </p:spPr>
        <p:txBody>
          <a:bodyPr/>
          <a:lstStyle/>
          <a:p>
            <a:r>
              <a:rPr lang="en-US"/>
              <a:t>Assigned to individual cells</a:t>
            </a:r>
          </a:p>
          <a:p>
            <a:r>
              <a:rPr lang="en-US"/>
              <a:t>Used to simulate</a:t>
            </a:r>
          </a:p>
          <a:p>
            <a:pPr lvl="1"/>
            <a:r>
              <a:rPr lang="en-US"/>
              <a:t>Agricultural drains</a:t>
            </a:r>
          </a:p>
          <a:p>
            <a:pPr lvl="1"/>
            <a:r>
              <a:rPr lang="en-US"/>
              <a:t>Springs</a:t>
            </a:r>
          </a:p>
          <a:p>
            <a:pPr lvl="1"/>
            <a:r>
              <a:rPr lang="en-US"/>
              <a:t>Creek beds</a:t>
            </a:r>
          </a:p>
          <a:p>
            <a:r>
              <a:rPr lang="en-US"/>
              <a:t>Required parameters</a:t>
            </a:r>
          </a:p>
          <a:p>
            <a:pPr lvl="1"/>
            <a:r>
              <a:rPr lang="en-US"/>
              <a:t>Elevation</a:t>
            </a:r>
          </a:p>
          <a:p>
            <a:pPr lvl="1"/>
            <a:r>
              <a:rPr lang="en-US"/>
              <a:t>Conductance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Drains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2057400"/>
            <a:ext cx="3429000" cy="1447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76700" y="2247900"/>
            <a:ext cx="10668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1828800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ijk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51460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05984" y="2989632"/>
            <a:ext cx="1066800" cy="369332"/>
            <a:chOff x="4876800" y="3255520"/>
            <a:chExt cx="1066800" cy="369332"/>
          </a:xfrm>
        </p:grpSpPr>
        <p:cxnSp>
          <p:nvCxnSpPr>
            <p:cNvPr id="16" name="Straight Connector 15"/>
            <p:cNvCxnSpPr/>
            <p:nvPr/>
          </p:nvCxnSpPr>
          <p:spPr>
            <a:xfrm rot="16200000" flipH="1">
              <a:off x="5409406" y="3048000"/>
              <a:ext cx="1588" cy="1066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29200" y="325552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Arial" pitchFamily="34" charset="0"/>
                  <a:cs typeface="Arial" pitchFamily="34" charset="0"/>
                </a:rPr>
                <a:t>Delev</a:t>
              </a:r>
              <a:endParaRPr lang="en-US" sz="18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05000" y="5048071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Q = CD (</a:t>
            </a:r>
            <a:r>
              <a:rPr lang="en-US" dirty="0" err="1" smtClean="0">
                <a:latin typeface="Arial" charset="0"/>
              </a:rPr>
              <a:t>H</a:t>
            </a:r>
            <a:r>
              <a:rPr lang="en-US" baseline="-25000" dirty="0" err="1" smtClean="0">
                <a:latin typeface="Arial" charset="0"/>
              </a:rPr>
              <a:t>ijk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latin typeface="Arial" charset="0"/>
              </a:rPr>
              <a:t>Delev</a:t>
            </a:r>
            <a:r>
              <a:rPr lang="en-US" dirty="0" smtClean="0">
                <a:latin typeface="Arial" charset="0"/>
              </a:rPr>
              <a:t>)  or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Q = CD (</a:t>
            </a:r>
            <a:r>
              <a:rPr lang="en-US" dirty="0" err="1" smtClean="0">
                <a:latin typeface="Arial" charset="0"/>
              </a:rPr>
              <a:t>Delev</a:t>
            </a:r>
            <a:r>
              <a:rPr lang="en-US" dirty="0" smtClean="0">
                <a:latin typeface="Arial" charset="0"/>
              </a:rPr>
              <a:t> - </a:t>
            </a:r>
            <a:r>
              <a:rPr lang="en-US" dirty="0" err="1" smtClean="0">
                <a:latin typeface="Arial" charset="0"/>
              </a:rPr>
              <a:t>H</a:t>
            </a:r>
            <a:r>
              <a:rPr lang="en-US" baseline="-25000" dirty="0" err="1" smtClean="0">
                <a:latin typeface="Arial" charset="0"/>
              </a:rPr>
              <a:t>ijk</a:t>
            </a:r>
            <a:r>
              <a:rPr lang="en-US" dirty="0" smtClean="0">
                <a:latin typeface="Arial" charset="0"/>
              </a:rPr>
              <a:t>)  for proper sign on Q</a:t>
            </a:r>
            <a:endParaRPr lang="en-US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428607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When the head is above the drain elevation: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Drains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5600" y="2057400"/>
            <a:ext cx="3429000" cy="1447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76700" y="2247900"/>
            <a:ext cx="10668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3352800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ijk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251460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4905984" y="2989632"/>
            <a:ext cx="1066800" cy="369332"/>
            <a:chOff x="4876800" y="3255520"/>
            <a:chExt cx="1066800" cy="369332"/>
          </a:xfrm>
        </p:grpSpPr>
        <p:cxnSp>
          <p:nvCxnSpPr>
            <p:cNvPr id="16" name="Straight Connector 15"/>
            <p:cNvCxnSpPr/>
            <p:nvPr/>
          </p:nvCxnSpPr>
          <p:spPr>
            <a:xfrm rot="16200000" flipH="1">
              <a:off x="5409406" y="3048000"/>
              <a:ext cx="1588" cy="1066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29200" y="325552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>
                  <a:latin typeface="Arial" pitchFamily="34" charset="0"/>
                  <a:cs typeface="Arial" pitchFamily="34" charset="0"/>
                </a:rPr>
                <a:t>Delev</a:t>
              </a:r>
              <a:endParaRPr lang="en-US" sz="18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905000" y="504807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Q = 0</a:t>
            </a:r>
            <a:endParaRPr lang="en-US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428607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When the head is below the drain elevation: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Conductance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279525" y="1812925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Arial" charset="0"/>
              </a:rPr>
              <a:t>Darcy’s Law:</a:t>
            </a: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1431925" y="3717925"/>
            <a:ext cx="5208588" cy="2527300"/>
            <a:chOff x="902" y="2342"/>
            <a:chExt cx="3281" cy="1592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902" y="2342"/>
              <a:ext cx="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dirty="0">
                  <a:latin typeface="Arial" charset="0"/>
                </a:rPr>
                <a:t>where</a:t>
              </a: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478" y="2726"/>
              <a:ext cx="2705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>
                  <a:latin typeface="Arial" charset="0"/>
                </a:rPr>
                <a:t>q = flow rate</a:t>
              </a:r>
            </a:p>
            <a:p>
              <a:r>
                <a:rPr lang="en-US">
                  <a:latin typeface="Arial" charset="0"/>
                </a:rPr>
                <a:t>k = hydraulic conductivity</a:t>
              </a:r>
            </a:p>
            <a:p>
              <a:r>
                <a:rPr lang="en-US">
                  <a:latin typeface="Symbol" pitchFamily="18" charset="2"/>
                </a:rPr>
                <a:t>D</a:t>
              </a:r>
              <a:r>
                <a:rPr lang="en-US">
                  <a:latin typeface="Arial" charset="0"/>
                </a:rPr>
                <a:t>h = head difference</a:t>
              </a:r>
            </a:p>
            <a:p>
              <a:r>
                <a:rPr lang="en-US">
                  <a:latin typeface="Arial" charset="0"/>
                </a:rPr>
                <a:t>L = flow length</a:t>
              </a:r>
            </a:p>
            <a:p>
              <a:r>
                <a:rPr lang="en-US">
                  <a:latin typeface="Arial" charset="0"/>
                </a:rPr>
                <a:t>A = gross cross-sectional area</a:t>
              </a:r>
            </a:p>
          </p:txBody>
        </p:sp>
      </p:grpSp>
      <p:graphicFrame>
        <p:nvGraphicFramePr>
          <p:cNvPr id="2" name="Object 4"/>
          <p:cNvGraphicFramePr>
            <a:graphicFrameLocks/>
          </p:cNvGraphicFramePr>
          <p:nvPr/>
        </p:nvGraphicFramePr>
        <p:xfrm>
          <a:off x="2570162" y="2389188"/>
          <a:ext cx="2078037" cy="1116012"/>
        </p:xfrm>
        <a:graphic>
          <a:graphicData uri="http://schemas.openxmlformats.org/presentationml/2006/ole">
            <p:oleObj spid="_x0000_s28676" name="Equation" r:id="rId4" imgW="711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Conductance, Cont.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203325" y="1812925"/>
            <a:ext cx="448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latin typeface="Arial" charset="0"/>
              </a:rPr>
              <a:t>Darcy’s law can be rewritten as: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79525" y="3413125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Arial" charset="0"/>
              </a:rPr>
              <a:t>where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355725" y="5394325"/>
            <a:ext cx="7331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>
                <a:latin typeface="Arial" charset="0"/>
              </a:rPr>
              <a:t>The appropriate values for k, A, and L must be determined on a case-by-case basis</a:t>
            </a:r>
          </a:p>
        </p:txBody>
      </p:sp>
      <p:graphicFrame>
        <p:nvGraphicFramePr>
          <p:cNvPr id="132098" name="Object 2"/>
          <p:cNvGraphicFramePr>
            <a:graphicFrameLocks/>
          </p:cNvGraphicFramePr>
          <p:nvPr/>
        </p:nvGraphicFramePr>
        <p:xfrm>
          <a:off x="1987550" y="2543174"/>
          <a:ext cx="2174140" cy="573548"/>
        </p:xfrm>
        <a:graphic>
          <a:graphicData uri="http://schemas.openxmlformats.org/presentationml/2006/ole">
            <p:oleObj spid="_x0000_s132098" name="Equation" r:id="rId4" imgW="647640" imgH="203040" progId="Equation.3">
              <p:embed/>
            </p:oleObj>
          </a:graphicData>
        </a:graphic>
      </p:graphicFrame>
      <p:graphicFrame>
        <p:nvGraphicFramePr>
          <p:cNvPr id="132099" name="Object 3"/>
          <p:cNvGraphicFramePr>
            <a:graphicFrameLocks/>
          </p:cNvGraphicFramePr>
          <p:nvPr/>
        </p:nvGraphicFramePr>
        <p:xfrm>
          <a:off x="2138362" y="3765550"/>
          <a:ext cx="1747838" cy="1111250"/>
        </p:xfrm>
        <a:graphic>
          <a:graphicData uri="http://schemas.openxmlformats.org/presentationml/2006/ole">
            <p:oleObj spid="_x0000_s132099" name="Equation" r:id="rId5" imgW="520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Recharge Package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One value assigned to each vertical column</a:t>
            </a:r>
          </a:p>
          <a:p>
            <a:r>
              <a:rPr lang="en-US" dirty="0"/>
              <a:t>Represents recharge due to precipitation</a:t>
            </a:r>
          </a:p>
          <a:p>
            <a:r>
              <a:rPr lang="en-US" dirty="0"/>
              <a:t>Can be steady state or transient</a:t>
            </a:r>
          </a:p>
          <a:p>
            <a:r>
              <a:rPr lang="en-US" dirty="0"/>
              <a:t>Infiltration rate must be assigned in correct </a:t>
            </a:r>
            <a:r>
              <a:rPr lang="en-US" dirty="0" smtClean="0"/>
              <a:t>units [L/T]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10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9144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4478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9812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5146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0480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5814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148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6482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1816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7150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2484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7818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3152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8486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382000" y="4724400"/>
            <a:ext cx="304800" cy="457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1143000"/>
          </a:xfrm>
        </p:spPr>
        <p:txBody>
          <a:bodyPr/>
          <a:lstStyle/>
          <a:p>
            <a:r>
              <a:rPr lang="en-US" dirty="0"/>
              <a:t>Factors Affecting Recharge Rate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772400" cy="4419600"/>
          </a:xfrm>
        </p:spPr>
        <p:txBody>
          <a:bodyPr/>
          <a:lstStyle/>
          <a:p>
            <a:r>
              <a:rPr lang="en-US"/>
              <a:t>Rainfall</a:t>
            </a:r>
          </a:p>
          <a:p>
            <a:r>
              <a:rPr lang="en-US"/>
              <a:t>Runoff</a:t>
            </a:r>
          </a:p>
          <a:p>
            <a:pPr lvl="1"/>
            <a:r>
              <a:rPr lang="en-US"/>
              <a:t>Slope</a:t>
            </a:r>
          </a:p>
          <a:p>
            <a:pPr lvl="1"/>
            <a:r>
              <a:rPr lang="en-US"/>
              <a:t>Soil type</a:t>
            </a:r>
          </a:p>
          <a:p>
            <a:pPr lvl="1"/>
            <a:r>
              <a:rPr lang="en-US"/>
              <a:t>Land use</a:t>
            </a:r>
          </a:p>
          <a:p>
            <a:r>
              <a:rPr lang="en-US"/>
              <a:t>Evapotranspiration</a:t>
            </a:r>
          </a:p>
          <a:p>
            <a:pPr lvl="1"/>
            <a:r>
              <a:rPr lang="en-US"/>
              <a:t>Soil type</a:t>
            </a:r>
          </a:p>
          <a:p>
            <a:pPr lvl="1"/>
            <a:r>
              <a:rPr lang="en-US"/>
              <a:t>Vegetation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6172200" cy="432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Finite Difference Model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5105400" cy="10668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3D Cartesian Grid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Cell-Centered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/>
              <a:t>Grid Geometry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6553200" cy="1143000"/>
          </a:xfrm>
        </p:spPr>
        <p:txBody>
          <a:bodyPr/>
          <a:lstStyle/>
          <a:p>
            <a:r>
              <a:rPr lang="en-US" dirty="0"/>
              <a:t>Orthogonal in </a:t>
            </a:r>
            <a:r>
              <a:rPr lang="en-US" dirty="0" err="1"/>
              <a:t>xy</a:t>
            </a:r>
            <a:endParaRPr lang="en-US" dirty="0"/>
          </a:p>
          <a:p>
            <a:r>
              <a:rPr lang="en-US" dirty="0"/>
              <a:t>Thickness varies in z</a:t>
            </a:r>
          </a:p>
        </p:txBody>
      </p:sp>
      <p:pic>
        <p:nvPicPr>
          <p:cNvPr id="931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1600199" y="3124200"/>
            <a:ext cx="604223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  <a:noFill/>
          <a:ln/>
        </p:spPr>
        <p:txBody>
          <a:bodyPr/>
          <a:lstStyle/>
          <a:p>
            <a:r>
              <a:rPr lang="en-US" dirty="0"/>
              <a:t>Governing Equation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76313" y="3489325"/>
            <a:ext cx="8080738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where: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xx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yy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zz</a:t>
            </a:r>
            <a:r>
              <a:rPr lang="en-US" dirty="0">
                <a:latin typeface="Arial" pitchFamily="34" charset="0"/>
                <a:cs typeface="Arial" pitchFamily="34" charset="0"/>
              </a:rPr>
              <a:t> 	= values of hyd. cond. along xyz axes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h		= total head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W		= Sources and sinks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S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>
                <a:latin typeface="Arial" pitchFamily="34" charset="0"/>
                <a:cs typeface="Arial" pitchFamily="34" charset="0"/>
              </a:rPr>
              <a:t>		= Specific storage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t		= time</a:t>
            </a:r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2"/>
          </p:nvPr>
        </p:nvGraphicFramePr>
        <p:xfrm>
          <a:off x="3162300" y="4754563"/>
          <a:ext cx="2971800" cy="701675"/>
        </p:xfrm>
        <a:graphic>
          <a:graphicData uri="http://schemas.openxmlformats.org/presentationml/2006/ole">
            <p:oleObj spid="_x0000_s6149" name="Equation" r:id="rId4" imgW="914400" imgH="215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399" y="2057400"/>
          <a:ext cx="7401983" cy="990600"/>
        </p:xfrm>
        <a:graphic>
          <a:graphicData uri="http://schemas.openxmlformats.org/presentationml/2006/ole">
            <p:oleObj spid="_x0000_s6150" name="Equation" r:id="rId5" imgW="34160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Processes &amp; Packages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4724400" cy="4625609"/>
          </a:xfrm>
        </p:spPr>
        <p:txBody>
          <a:bodyPr/>
          <a:lstStyle/>
          <a:p>
            <a:r>
              <a:rPr lang="en-US" dirty="0"/>
              <a:t>MODFLOW is divided into a series of processes &amp; packages.</a:t>
            </a:r>
          </a:p>
          <a:p>
            <a:r>
              <a:rPr lang="en-US" dirty="0"/>
              <a:t>Major tasks are organized as processes</a:t>
            </a:r>
          </a:p>
          <a:p>
            <a:r>
              <a:rPr lang="en-US" dirty="0"/>
              <a:t>More specific tasks are performed by packages</a:t>
            </a:r>
          </a:p>
          <a:p>
            <a:r>
              <a:rPr lang="en-US" dirty="0"/>
              <a:t>Each process may </a:t>
            </a:r>
            <a:r>
              <a:rPr lang="en-US" dirty="0" smtClean="0"/>
              <a:t>use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one or more packages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4384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00000"/>
              <a:buFont typeface="Symbol" pitchFamily="18" charset="2"/>
              <a:buChar char="·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24450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Process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Spatial discretization</a:t>
            </a:r>
          </a:p>
          <a:p>
            <a:pPr lvl="1">
              <a:lnSpc>
                <a:spcPct val="90000"/>
              </a:lnSpc>
            </a:pPr>
            <a:r>
              <a:rPr lang="en-US"/>
              <a:t># rows, cols, layers</a:t>
            </a:r>
          </a:p>
          <a:p>
            <a:pPr lvl="1">
              <a:lnSpc>
                <a:spcPct val="90000"/>
              </a:lnSpc>
            </a:pPr>
            <a:r>
              <a:rPr lang="en-US"/>
              <a:t>Top/bottom elevations</a:t>
            </a:r>
          </a:p>
          <a:p>
            <a:pPr>
              <a:lnSpc>
                <a:spcPct val="90000"/>
              </a:lnSpc>
            </a:pPr>
            <a:r>
              <a:rPr lang="en-US"/>
              <a:t>Temporal discretization</a:t>
            </a:r>
          </a:p>
          <a:p>
            <a:pPr lvl="1">
              <a:lnSpc>
                <a:spcPct val="90000"/>
              </a:lnSpc>
            </a:pPr>
            <a:r>
              <a:rPr lang="en-US"/>
              <a:t>Stress periods</a:t>
            </a:r>
          </a:p>
          <a:p>
            <a:pPr lvl="1">
              <a:lnSpc>
                <a:spcPct val="90000"/>
              </a:lnSpc>
            </a:pPr>
            <a:r>
              <a:rPr lang="en-US"/>
              <a:t>Time steps</a:t>
            </a:r>
          </a:p>
          <a:p>
            <a:pPr>
              <a:lnSpc>
                <a:spcPct val="90000"/>
              </a:lnSpc>
            </a:pPr>
            <a:r>
              <a:rPr lang="en-US"/>
              <a:t>Units</a:t>
            </a:r>
          </a:p>
          <a:p>
            <a:pPr>
              <a:lnSpc>
                <a:spcPct val="90000"/>
              </a:lnSpc>
            </a:pPr>
            <a:r>
              <a:rPr lang="en-US"/>
              <a:t>Package Selection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1"/>
            <a:ext cx="2895599" cy="222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19600"/>
            <a:ext cx="4191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Water Flow Process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Formulation and solution of the ground water flow equation by the FD method</a:t>
            </a:r>
          </a:p>
          <a:p>
            <a:r>
              <a:rPr lang="en-US"/>
              <a:t>Main part of MODFLOW code</a:t>
            </a:r>
          </a:p>
          <a:p>
            <a:r>
              <a:rPr lang="en-US"/>
              <a:t>Includes</a:t>
            </a:r>
          </a:p>
          <a:p>
            <a:pPr lvl="1"/>
            <a:r>
              <a:rPr lang="en-US"/>
              <a:t>Flow package (BCF, LPF, or HUF)</a:t>
            </a:r>
          </a:p>
          <a:p>
            <a:pPr lvl="1"/>
            <a:r>
              <a:rPr lang="en-US"/>
              <a:t>Source/sink packages</a:t>
            </a:r>
          </a:p>
          <a:p>
            <a:pPr lvl="1"/>
            <a:r>
              <a:rPr lang="en-US"/>
              <a:t>Solvers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Process</a:t>
            </a:r>
          </a:p>
          <a:p>
            <a:pPr lvl="1"/>
            <a:r>
              <a:rPr lang="en-US" dirty="0" smtClean="0"/>
              <a:t>Observed heads and flows</a:t>
            </a:r>
          </a:p>
          <a:p>
            <a:pPr lvl="1"/>
            <a:r>
              <a:rPr lang="en-US" dirty="0" smtClean="0"/>
              <a:t>Used for calibration</a:t>
            </a:r>
          </a:p>
          <a:p>
            <a:r>
              <a:rPr lang="en-US" dirty="0" smtClean="0"/>
              <a:t>SEN Process</a:t>
            </a:r>
          </a:p>
          <a:p>
            <a:pPr lvl="1"/>
            <a:r>
              <a:rPr lang="en-US" dirty="0" smtClean="0"/>
              <a:t>Sensitivity analysis</a:t>
            </a:r>
          </a:p>
          <a:p>
            <a:pPr lvl="1"/>
            <a:r>
              <a:rPr lang="en-US" dirty="0" smtClean="0"/>
              <a:t>Calibration</a:t>
            </a:r>
          </a:p>
          <a:p>
            <a:r>
              <a:rPr lang="en-US" dirty="0" smtClean="0"/>
              <a:t>PES Process</a:t>
            </a:r>
          </a:p>
          <a:p>
            <a:pPr lvl="1"/>
            <a:r>
              <a:rPr lang="en-US" dirty="0" smtClean="0"/>
              <a:t>Automated parameter estimation (calibration)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3304</TotalTime>
  <Words>693</Words>
  <Application>Microsoft Office PowerPoint</Application>
  <PresentationFormat>On-screen Show (4:3)</PresentationFormat>
  <Paragraphs>180</Paragraphs>
  <Slides>27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Module</vt:lpstr>
      <vt:lpstr>Equation</vt:lpstr>
      <vt:lpstr>MODFLOW – Introduction Organization &amp; Main Packages</vt:lpstr>
      <vt:lpstr>Slide 2</vt:lpstr>
      <vt:lpstr>Finite Difference Model</vt:lpstr>
      <vt:lpstr>Grid Geometry</vt:lpstr>
      <vt:lpstr>Governing Equation</vt:lpstr>
      <vt:lpstr>Processes &amp; Packages</vt:lpstr>
      <vt:lpstr>Global Process</vt:lpstr>
      <vt:lpstr>Ground Water Flow Process</vt:lpstr>
      <vt:lpstr>Other Processes</vt:lpstr>
      <vt:lpstr>Packages</vt:lpstr>
      <vt:lpstr>Basic Package</vt:lpstr>
      <vt:lpstr>Active/Inactive Zones</vt:lpstr>
      <vt:lpstr>Virginia Coastal Plain Model</vt:lpstr>
      <vt:lpstr>Flow Packages</vt:lpstr>
      <vt:lpstr>BCF Package</vt:lpstr>
      <vt:lpstr>Layer Property Flow (LPF) Package</vt:lpstr>
      <vt:lpstr>LPF Property Input</vt:lpstr>
      <vt:lpstr>Hydrogeologic Unit Flow (HUF) Package</vt:lpstr>
      <vt:lpstr>HUF Arrays</vt:lpstr>
      <vt:lpstr>Well Package</vt:lpstr>
      <vt:lpstr>Drain Package</vt:lpstr>
      <vt:lpstr>Drains</vt:lpstr>
      <vt:lpstr>Drains</vt:lpstr>
      <vt:lpstr>Conductance</vt:lpstr>
      <vt:lpstr>Conductance, Cont.</vt:lpstr>
      <vt:lpstr>Recharge Package</vt:lpstr>
      <vt:lpstr>Factors Affecting Recharge Rate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MODFLOW</dc:title>
  <dc:creator>Norman L. Jones</dc:creator>
  <cp:lastModifiedBy>Norm Jones</cp:lastModifiedBy>
  <cp:revision>121</cp:revision>
  <cp:lastPrinted>1997-10-21T04:15:08Z</cp:lastPrinted>
  <dcterms:created xsi:type="dcterms:W3CDTF">1996-04-24T20:34:15Z</dcterms:created>
  <dcterms:modified xsi:type="dcterms:W3CDTF">2010-09-21T21:19:58Z</dcterms:modified>
</cp:coreProperties>
</file>