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Default Extension="emf" ContentType="image/x-emf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</p:sldMasterIdLst>
  <p:notesMasterIdLst>
    <p:notesMasterId r:id="rId23"/>
  </p:notesMasterIdLst>
  <p:handoutMasterIdLst>
    <p:handoutMasterId r:id="rId24"/>
  </p:handoutMasterIdLst>
  <p:sldIdLst>
    <p:sldId id="326" r:id="rId2"/>
    <p:sldId id="322" r:id="rId3"/>
    <p:sldId id="288" r:id="rId4"/>
    <p:sldId id="287" r:id="rId5"/>
    <p:sldId id="327" r:id="rId6"/>
    <p:sldId id="289" r:id="rId7"/>
    <p:sldId id="290" r:id="rId8"/>
    <p:sldId id="291" r:id="rId9"/>
    <p:sldId id="292" r:id="rId10"/>
    <p:sldId id="324" r:id="rId11"/>
    <p:sldId id="318" r:id="rId12"/>
    <p:sldId id="319" r:id="rId13"/>
    <p:sldId id="320" r:id="rId14"/>
    <p:sldId id="297" r:id="rId15"/>
    <p:sldId id="298" r:id="rId16"/>
    <p:sldId id="330" r:id="rId17"/>
    <p:sldId id="325" r:id="rId18"/>
    <p:sldId id="256" r:id="rId19"/>
    <p:sldId id="307" r:id="rId20"/>
    <p:sldId id="328" r:id="rId21"/>
    <p:sldId id="316" r:id="rId22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1BFD15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28" autoAdjust="0"/>
    <p:restoredTop sz="94689" autoAdjust="0"/>
  </p:normalViewPr>
  <p:slideViewPr>
    <p:cSldViewPr>
      <p:cViewPr>
        <p:scale>
          <a:sx n="100" d="100"/>
          <a:sy n="100" d="100"/>
        </p:scale>
        <p:origin x="-102" y="-2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5" d="100"/>
        <a:sy n="85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image" Target="../media/image2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image" Target="../media/image18.e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image" Target="../media/image20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image" Target="../media/image22.e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3" Type="http://schemas.openxmlformats.org/officeDocument/2006/relationships/image" Target="../media/image26.emf"/><Relationship Id="rId7" Type="http://schemas.openxmlformats.org/officeDocument/2006/relationships/image" Target="../media/image30.wmf"/><Relationship Id="rId2" Type="http://schemas.openxmlformats.org/officeDocument/2006/relationships/image" Target="../media/image25.emf"/><Relationship Id="rId1" Type="http://schemas.openxmlformats.org/officeDocument/2006/relationships/image" Target="../media/image24.emf"/><Relationship Id="rId6" Type="http://schemas.openxmlformats.org/officeDocument/2006/relationships/image" Target="../media/image29.wmf"/><Relationship Id="rId5" Type="http://schemas.openxmlformats.org/officeDocument/2006/relationships/image" Target="../media/image28.emf"/><Relationship Id="rId4" Type="http://schemas.openxmlformats.org/officeDocument/2006/relationships/image" Target="../media/image27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image" Target="../media/image10.e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675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>
            <a:lvl1pPr defTabSz="915988">
              <a:defRPr sz="1200"/>
            </a:lvl1pPr>
          </a:lstStyle>
          <a:p>
            <a:endParaRPr lang="en-US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22738" y="0"/>
            <a:ext cx="3205162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>
            <a:lvl1pPr algn="r" defTabSz="915988">
              <a:defRPr sz="1200"/>
            </a:lvl1pPr>
          </a:lstStyle>
          <a:p>
            <a:endParaRPr lang="en-US"/>
          </a:p>
        </p:txBody>
      </p:sp>
      <p:sp>
        <p:nvSpPr>
          <p:cNvPr id="624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56700"/>
            <a:ext cx="320675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577" tIns="45789" rIns="91577" bIns="45789" numCol="1" anchor="b" anchorCtr="0" compatLnSpc="1">
            <a:prstTxWarp prst="textNoShape">
              <a:avLst/>
            </a:prstTxWarp>
          </a:bodyPr>
          <a:lstStyle>
            <a:lvl1pPr defTabSz="915988">
              <a:defRPr sz="1200"/>
            </a:lvl1pPr>
          </a:lstStyle>
          <a:p>
            <a:endParaRPr lang="en-US"/>
          </a:p>
        </p:txBody>
      </p:sp>
      <p:sp>
        <p:nvSpPr>
          <p:cNvPr id="624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22738" y="9156700"/>
            <a:ext cx="3205162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577" tIns="45789" rIns="91577" bIns="45789" numCol="1" anchor="b" anchorCtr="0" compatLnSpc="1">
            <a:prstTxWarp prst="textNoShape">
              <a:avLst/>
            </a:prstTxWarp>
          </a:bodyPr>
          <a:lstStyle>
            <a:lvl1pPr algn="r" defTabSz="915988">
              <a:defRPr sz="1200"/>
            </a:lvl1pPr>
          </a:lstStyle>
          <a:p>
            <a:fld id="{E5F5E843-FB2B-4FAE-8DC8-01E77946BED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notesStyle>
    <a:lvl1pPr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61963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23925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87475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49438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577" tIns="45789" rIns="91577" bIns="45789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577" tIns="45789" rIns="91577" bIns="45789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577" tIns="45789" rIns="91577" bIns="45789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577" tIns="45789" rIns="91577" bIns="45789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577" tIns="45789" rIns="91577" bIns="45789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577" tIns="45789" rIns="91577" bIns="45789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577" tIns="45789" rIns="91577" bIns="45789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577" tIns="45789" rIns="91577" bIns="45789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577" tIns="45789" rIns="91577" bIns="45789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577" tIns="45789" rIns="91577" bIns="45789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577" tIns="45789" rIns="91577" bIns="45789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577" tIns="45789" rIns="91577" bIns="45789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577" tIns="45789" rIns="91577" bIns="45789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577" tIns="45789" rIns="91577" bIns="45789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577" tIns="45789" rIns="91577" bIns="45789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577" tIns="45789" rIns="91577" bIns="45789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577" tIns="45789" rIns="91577" bIns="45789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577" tIns="45789" rIns="91577" bIns="45789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Copyright © 2005 -  Norman L. Jones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9480F-3571-4A6D-B7C9-72393F1AF0B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2005 -  Norman L. Jones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EF5BC-835E-4218-B267-3185C9C360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r>
              <a:rPr lang="en-US" smtClean="0"/>
              <a:t>Copyright © 2005 -  Norman L. Jones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C2D91-B803-4FF6-B23C-F16C10CB45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2005 -  Norman L. Jones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65ADF-69AA-4D20-9B61-8DBD9AF8BB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2005 -  Norman L. Jones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B58D6-B089-435C-B02B-3421572096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2005 -  Norman L. Jones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AEB01-F9B4-4BFE-9C99-2BFF2DB4BF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2005 -  Norman L. Jones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ED2D3-C5F2-4A5B-B082-CA44E959D2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2005 -  Norman L. Jones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E37D2-C442-4163-A0A1-E960522C37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2005 -  Norman L. Jones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B10D7-771A-4884-8181-DCE6F5917F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2005 -  Norman L. Jones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A5CE8-F138-412B-84D7-DFB00291E59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r>
              <a:rPr lang="en-US" smtClean="0"/>
              <a:t>Copyright © 2005 -  Norman L. Jones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F745CAFC-D5F1-4A56-9B68-97CD9ABE67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r>
              <a:rPr lang="en-US" smtClean="0"/>
              <a:t>Copyright © 2005 -  Norman L. Jones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2F1BDD1-6491-4763-BCB1-86FB3045AE7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.vml"/><Relationship Id="rId5" Type="http://schemas.openxmlformats.org/officeDocument/2006/relationships/oleObject" Target="../embeddings/oleObject12.bin"/><Relationship Id="rId4" Type="http://schemas.openxmlformats.org/officeDocument/2006/relationships/oleObject" Target="../embeddings/oleObject11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oleObject" Target="../embeddings/oleObject13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9.vml"/><Relationship Id="rId4" Type="http://schemas.openxmlformats.org/officeDocument/2006/relationships/oleObject" Target="../embeddings/oleObject14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0.vml"/><Relationship Id="rId4" Type="http://schemas.openxmlformats.org/officeDocument/2006/relationships/oleObject" Target="../embeddings/oleObject15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1.vml"/><Relationship Id="rId5" Type="http://schemas.openxmlformats.org/officeDocument/2006/relationships/oleObject" Target="../embeddings/oleObject17.bin"/><Relationship Id="rId4" Type="http://schemas.openxmlformats.org/officeDocument/2006/relationships/oleObject" Target="../embeddings/oleObject16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2.vml"/><Relationship Id="rId5" Type="http://schemas.openxmlformats.org/officeDocument/2006/relationships/oleObject" Target="../embeddings/oleObject19.bin"/><Relationship Id="rId4" Type="http://schemas.openxmlformats.org/officeDocument/2006/relationships/oleObject" Target="../embeddings/oleObject18.bin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3.vml"/><Relationship Id="rId4" Type="http://schemas.openxmlformats.org/officeDocument/2006/relationships/oleObject" Target="../embeddings/oleObject21.bin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3" Type="http://schemas.openxmlformats.org/officeDocument/2006/relationships/notesSlide" Target="../notesSlides/notesSlide18.xml"/><Relationship Id="rId7" Type="http://schemas.openxmlformats.org/officeDocument/2006/relationships/oleObject" Target="../embeddings/oleObject25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24.bin"/><Relationship Id="rId11" Type="http://schemas.openxmlformats.org/officeDocument/2006/relationships/oleObject" Target="../embeddings/oleObject29.bin"/><Relationship Id="rId5" Type="http://schemas.openxmlformats.org/officeDocument/2006/relationships/oleObject" Target="../embeddings/oleObject23.bin"/><Relationship Id="rId10" Type="http://schemas.openxmlformats.org/officeDocument/2006/relationships/oleObject" Target="../embeddings/oleObject28.bin"/><Relationship Id="rId4" Type="http://schemas.openxmlformats.org/officeDocument/2006/relationships/oleObject" Target="../embeddings/oleObject22.bin"/><Relationship Id="rId9" Type="http://schemas.openxmlformats.org/officeDocument/2006/relationships/oleObject" Target="../embeddings/oleObject27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image" Target="../media/image5.jpe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5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6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7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0.bin"/><Relationship Id="rId5" Type="http://schemas.openxmlformats.org/officeDocument/2006/relationships/oleObject" Target="../embeddings/oleObject9.bin"/><Relationship Id="rId4" Type="http://schemas.openxmlformats.org/officeDocument/2006/relationships/oleObject" Target="../embeddings/oleObject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800" dirty="0" smtClean="0">
                <a:solidFill>
                  <a:schemeClr val="accent1">
                    <a:satMod val="150000"/>
                  </a:schemeClr>
                </a:solidFill>
              </a:rPr>
              <a:t>MODFLOW – Part 2</a:t>
            </a:r>
            <a:br>
              <a:rPr lang="en-US" sz="4800" dirty="0" smtClean="0">
                <a:solidFill>
                  <a:schemeClr val="accent1">
                    <a:satMod val="150000"/>
                  </a:schemeClr>
                </a:solidFill>
              </a:rPr>
            </a:br>
            <a:r>
              <a:rPr lang="en-US" sz="4800" dirty="0" smtClean="0"/>
              <a:t>Advanced Packages</a:t>
            </a:r>
            <a:endParaRPr lang="en-US" sz="4800" dirty="0" smtClean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1828800"/>
            <a:ext cx="8077200" cy="1500188"/>
          </a:xfrm>
        </p:spPr>
        <p:txBody>
          <a:bodyPr/>
          <a:lstStyle/>
          <a:p>
            <a:r>
              <a:rPr lang="en-US" dirty="0" smtClean="0"/>
              <a:t>CE EN 547 – BRIGHAM YOUNG UNIVERSITY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River Conductance</a:t>
            </a:r>
          </a:p>
        </p:txBody>
      </p:sp>
      <p:graphicFrame>
        <p:nvGraphicFramePr>
          <p:cNvPr id="100354" name="Object 1026"/>
          <p:cNvGraphicFramePr>
            <a:graphicFrameLocks noChangeAspect="1"/>
          </p:cNvGraphicFramePr>
          <p:nvPr/>
        </p:nvGraphicFramePr>
        <p:xfrm>
          <a:off x="1142999" y="1752600"/>
          <a:ext cx="6755595" cy="3200400"/>
        </p:xfrm>
        <a:graphic>
          <a:graphicData uri="http://schemas.openxmlformats.org/presentationml/2006/ole">
            <p:oleObj spid="_x0000_s100354" name="Visio" r:id="rId4" imgW="5925015" imgH="2806121" progId="Visio.Drawing.11">
              <p:embed/>
            </p:oleObj>
          </a:graphicData>
        </a:graphic>
      </p:graphicFrame>
      <p:graphicFrame>
        <p:nvGraphicFramePr>
          <p:cNvPr id="100355" name="Object 1027"/>
          <p:cNvGraphicFramePr>
            <a:graphicFrameLocks noChangeAspect="1"/>
          </p:cNvGraphicFramePr>
          <p:nvPr/>
        </p:nvGraphicFramePr>
        <p:xfrm>
          <a:off x="1828800" y="5334000"/>
          <a:ext cx="5283200" cy="990600"/>
        </p:xfrm>
        <a:graphic>
          <a:graphicData uri="http://schemas.openxmlformats.org/presentationml/2006/ole">
            <p:oleObj spid="_x0000_s100355" name="Equation" r:id="rId5" imgW="2234880" imgH="419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1026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7924800" cy="1143000"/>
          </a:xfrm>
          <a:noFill/>
          <a:ln/>
        </p:spPr>
        <p:txBody>
          <a:bodyPr>
            <a:normAutofit fontScale="90000"/>
          </a:bodyPr>
          <a:lstStyle/>
          <a:p>
            <a:r>
              <a:rPr lang="en-US" dirty="0"/>
              <a:t>Stream-Aquifer Interaction Package</a:t>
            </a:r>
          </a:p>
        </p:txBody>
      </p:sp>
      <p:sp>
        <p:nvSpPr>
          <p:cNvPr id="65539" name="Rectangle 1027"/>
          <p:cNvSpPr>
            <a:spLocks noGrp="1" noChangeArrowheads="1"/>
          </p:cNvSpPr>
          <p:nvPr>
            <p:ph idx="1"/>
          </p:nvPr>
        </p:nvSpPr>
        <p:spPr>
          <a:xfrm>
            <a:off x="685800" y="1828800"/>
            <a:ext cx="7772400" cy="3429000"/>
          </a:xfrm>
          <a:noFill/>
          <a:ln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Not part of original MODFLOW packages.</a:t>
            </a:r>
          </a:p>
          <a:p>
            <a:pPr>
              <a:lnSpc>
                <a:spcPct val="90000"/>
              </a:lnSpc>
            </a:pPr>
            <a:r>
              <a:rPr lang="en-US" dirty="0"/>
              <a:t>Like the River Package, water can flow from aquifer to stream or vice versa.</a:t>
            </a:r>
          </a:p>
          <a:p>
            <a:pPr>
              <a:lnSpc>
                <a:spcPct val="90000"/>
              </a:lnSpc>
            </a:pPr>
            <a:r>
              <a:rPr lang="en-US" dirty="0"/>
              <a:t>Unlike the River Package, stage is not specified.  Rather, flow is routed using simple channel hydraulics and a stage is computed using Manning’s equation.</a:t>
            </a:r>
          </a:p>
        </p:txBody>
      </p:sp>
      <p:sp>
        <p:nvSpPr>
          <p:cNvPr id="14131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4131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4131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41317" name="Object 5"/>
          <p:cNvGraphicFramePr>
            <a:graphicFrameLocks noChangeAspect="1"/>
          </p:cNvGraphicFramePr>
          <p:nvPr/>
        </p:nvGraphicFramePr>
        <p:xfrm>
          <a:off x="1524000" y="5257800"/>
          <a:ext cx="3221318" cy="1066800"/>
        </p:xfrm>
        <a:graphic>
          <a:graphicData uri="http://schemas.openxmlformats.org/presentationml/2006/ole">
            <p:oleObj spid="_x0000_s141317" name="Equation" r:id="rId4" imgW="1167893" imgH="393529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Segments and Reaches</a:t>
            </a:r>
          </a:p>
        </p:txBody>
      </p:sp>
      <p:graphicFrame>
        <p:nvGraphicFramePr>
          <p:cNvPr id="66564" name="Object 4"/>
          <p:cNvGraphicFramePr>
            <a:graphicFrameLocks noChangeAspect="1"/>
          </p:cNvGraphicFramePr>
          <p:nvPr/>
        </p:nvGraphicFramePr>
        <p:xfrm>
          <a:off x="1219200" y="1905000"/>
          <a:ext cx="6823075" cy="4578350"/>
        </p:xfrm>
        <a:graphic>
          <a:graphicData uri="http://schemas.openxmlformats.org/presentationml/2006/ole">
            <p:oleObj spid="_x0000_s66564" name="Visio" r:id="rId4" imgW="6823431" imgH="4577585" progId="Visio.Drawing.11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7772400" cy="1143000"/>
          </a:xfrm>
          <a:noFill/>
          <a:ln/>
        </p:spPr>
        <p:txBody>
          <a:bodyPr/>
          <a:lstStyle/>
          <a:p>
            <a:r>
              <a:rPr lang="en-US" dirty="0" smtClean="0"/>
              <a:t>Attributes</a:t>
            </a:r>
            <a:endParaRPr lang="en-US" dirty="0"/>
          </a:p>
        </p:txBody>
      </p:sp>
      <p:sp>
        <p:nvSpPr>
          <p:cNvPr id="67587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828800"/>
            <a:ext cx="8534400" cy="4114800"/>
          </a:xfrm>
          <a:noFill/>
          <a:ln/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Segments</a:t>
            </a:r>
          </a:p>
          <a:p>
            <a:pPr lvl="1"/>
            <a:r>
              <a:rPr lang="en-US" dirty="0" smtClean="0"/>
              <a:t>Incoming </a:t>
            </a:r>
            <a:r>
              <a:rPr lang="en-US" dirty="0"/>
              <a:t>flow (for top segments and diversions)</a:t>
            </a:r>
          </a:p>
          <a:p>
            <a:pPr lvl="1"/>
            <a:r>
              <a:rPr lang="en-US" dirty="0"/>
              <a:t>Width</a:t>
            </a:r>
          </a:p>
          <a:p>
            <a:pPr lvl="1"/>
            <a:r>
              <a:rPr lang="en-US" dirty="0"/>
              <a:t>Slope</a:t>
            </a:r>
          </a:p>
          <a:p>
            <a:pPr lvl="1"/>
            <a:r>
              <a:rPr lang="en-US" dirty="0"/>
              <a:t>Manning’s roughness </a:t>
            </a:r>
            <a:r>
              <a:rPr lang="en-US" dirty="0" smtClean="0"/>
              <a:t>coefficient</a:t>
            </a:r>
          </a:p>
          <a:p>
            <a:r>
              <a:rPr lang="en-US" dirty="0" smtClean="0"/>
              <a:t>Reaches</a:t>
            </a:r>
          </a:p>
          <a:p>
            <a:pPr lvl="1"/>
            <a:r>
              <a:rPr lang="en-US" dirty="0" smtClean="0"/>
              <a:t>Conductance</a:t>
            </a:r>
          </a:p>
          <a:p>
            <a:pPr lvl="1"/>
            <a:r>
              <a:rPr lang="en-US" dirty="0" smtClean="0"/>
              <a:t>Elevation of the bottom of the streambed</a:t>
            </a:r>
          </a:p>
          <a:p>
            <a:pPr lvl="1"/>
            <a:r>
              <a:rPr lang="en-US" dirty="0" smtClean="0"/>
              <a:t>Elevation of the top of the streambed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General Head Package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Assigned to individual cells</a:t>
            </a:r>
          </a:p>
          <a:p>
            <a:r>
              <a:rPr lang="en-US" dirty="0"/>
              <a:t>Often used to simulate </a:t>
            </a:r>
            <a:r>
              <a:rPr lang="en-US" dirty="0" smtClean="0"/>
              <a:t>lakes, reservoirs</a:t>
            </a:r>
            <a:endParaRPr lang="en-US" dirty="0"/>
          </a:p>
          <a:p>
            <a:r>
              <a:rPr lang="en-US" dirty="0"/>
              <a:t>Required parameters</a:t>
            </a:r>
          </a:p>
          <a:p>
            <a:pPr lvl="1"/>
            <a:r>
              <a:rPr lang="en-US" dirty="0"/>
              <a:t>Head</a:t>
            </a:r>
          </a:p>
          <a:p>
            <a:pPr lvl="1"/>
            <a:r>
              <a:rPr lang="en-US" dirty="0"/>
              <a:t>Conductance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General Head</a:t>
            </a:r>
          </a:p>
        </p:txBody>
      </p:sp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2895600" y="5638800"/>
            <a:ext cx="33289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r>
              <a:rPr lang="en-US" dirty="0">
                <a:latin typeface="Arial" charset="0"/>
              </a:rPr>
              <a:t>Q = </a:t>
            </a:r>
            <a:r>
              <a:rPr lang="en-US" dirty="0" err="1">
                <a:latin typeface="Arial" charset="0"/>
              </a:rPr>
              <a:t>Cgh</a:t>
            </a:r>
            <a:r>
              <a:rPr lang="en-US" dirty="0">
                <a:latin typeface="Arial" charset="0"/>
              </a:rPr>
              <a:t> * (</a:t>
            </a:r>
            <a:r>
              <a:rPr lang="en-US" dirty="0" err="1">
                <a:latin typeface="Arial" charset="0"/>
              </a:rPr>
              <a:t>H</a:t>
            </a:r>
            <a:r>
              <a:rPr lang="en-US" baseline="-25000" dirty="0" err="1">
                <a:latin typeface="Arial" charset="0"/>
              </a:rPr>
              <a:t>source</a:t>
            </a:r>
            <a:r>
              <a:rPr lang="en-US" dirty="0">
                <a:latin typeface="Arial" charset="0"/>
              </a:rPr>
              <a:t> - </a:t>
            </a:r>
            <a:r>
              <a:rPr lang="en-US" dirty="0" err="1">
                <a:latin typeface="Arial" charset="0"/>
              </a:rPr>
              <a:t>H</a:t>
            </a:r>
            <a:r>
              <a:rPr lang="en-US" baseline="-25000" dirty="0" err="1">
                <a:latin typeface="Arial" charset="0"/>
              </a:rPr>
              <a:t>ijk</a:t>
            </a:r>
            <a:r>
              <a:rPr lang="en-US" dirty="0">
                <a:latin typeface="Arial" charset="0"/>
              </a:rPr>
              <a:t>)</a:t>
            </a:r>
          </a:p>
        </p:txBody>
      </p:sp>
      <p:graphicFrame>
        <p:nvGraphicFramePr>
          <p:cNvPr id="43017" name="Object 9"/>
          <p:cNvGraphicFramePr>
            <a:graphicFrameLocks noChangeAspect="1"/>
          </p:cNvGraphicFramePr>
          <p:nvPr/>
        </p:nvGraphicFramePr>
        <p:xfrm>
          <a:off x="1371600" y="2209800"/>
          <a:ext cx="6511524" cy="2819400"/>
        </p:xfrm>
        <a:graphic>
          <a:graphicData uri="http://schemas.openxmlformats.org/presentationml/2006/ole">
            <p:oleObj spid="_x0000_s43017" name="Visio" r:id="rId4" imgW="4726259" imgH="2045858" progId="Visio.Drawing.11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General Head Boundary</a:t>
            </a:r>
            <a:endParaRPr lang="en-US" dirty="0"/>
          </a:p>
        </p:txBody>
      </p:sp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457200" y="2171115"/>
            <a:ext cx="2438399" cy="8316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/>
          <a:p>
            <a:pPr algn="r"/>
            <a:r>
              <a:rPr lang="en-US" dirty="0" smtClean="0">
                <a:latin typeface="Arial" charset="0"/>
              </a:rPr>
              <a:t>Gaining Lake/Reservoir</a:t>
            </a:r>
            <a:endParaRPr lang="en-US" dirty="0">
              <a:latin typeface="Arial" charset="0"/>
            </a:endParaRPr>
          </a:p>
        </p:txBody>
      </p:sp>
      <p:sp>
        <p:nvSpPr>
          <p:cNvPr id="32773" name="Rectangle 5"/>
          <p:cNvSpPr>
            <a:spLocks noChangeArrowheads="1"/>
          </p:cNvSpPr>
          <p:nvPr/>
        </p:nvSpPr>
        <p:spPr bwMode="auto">
          <a:xfrm>
            <a:off x="381000" y="4724400"/>
            <a:ext cx="2514599" cy="8316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/>
          <a:p>
            <a:pPr algn="r"/>
            <a:r>
              <a:rPr lang="en-US" dirty="0" smtClean="0">
                <a:latin typeface="Arial" charset="0"/>
              </a:rPr>
              <a:t>Losing</a:t>
            </a:r>
          </a:p>
          <a:p>
            <a:pPr algn="r"/>
            <a:r>
              <a:rPr lang="en-US" dirty="0" smtClean="0">
                <a:latin typeface="Arial" charset="0"/>
              </a:rPr>
              <a:t>Lake/Reservoir</a:t>
            </a:r>
            <a:endParaRPr lang="en-US" dirty="0">
              <a:latin typeface="Arial" charset="0"/>
            </a:endParaRPr>
          </a:p>
        </p:txBody>
      </p:sp>
      <p:graphicFrame>
        <p:nvGraphicFramePr>
          <p:cNvPr id="32775" name="Object 7"/>
          <p:cNvGraphicFramePr>
            <a:graphicFrameLocks noChangeAspect="1"/>
          </p:cNvGraphicFramePr>
          <p:nvPr/>
        </p:nvGraphicFramePr>
        <p:xfrm>
          <a:off x="2971800" y="1785353"/>
          <a:ext cx="5257800" cy="2177047"/>
        </p:xfrm>
        <a:graphic>
          <a:graphicData uri="http://schemas.openxmlformats.org/presentationml/2006/ole">
            <p:oleObj spid="_x0000_s157698" name="Visio" r:id="rId4" imgW="5938768" imgH="2459125" progId="Visio.Drawing.11">
              <p:embed/>
            </p:oleObj>
          </a:graphicData>
        </a:graphic>
      </p:graphicFrame>
      <p:graphicFrame>
        <p:nvGraphicFramePr>
          <p:cNvPr id="2" name="Object 9"/>
          <p:cNvGraphicFramePr>
            <a:graphicFrameLocks noChangeAspect="1"/>
          </p:cNvGraphicFramePr>
          <p:nvPr/>
        </p:nvGraphicFramePr>
        <p:xfrm>
          <a:off x="2971800" y="4267200"/>
          <a:ext cx="5257800" cy="2177047"/>
        </p:xfrm>
        <a:graphic>
          <a:graphicData uri="http://schemas.openxmlformats.org/presentationml/2006/ole">
            <p:oleObj spid="_x0000_s157699" name="Visio" r:id="rId5" imgW="5938768" imgH="2459125" progId="Visio.Drawing.11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/>
      <p:bldP spid="3277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Lakes and Reservoirs</a:t>
            </a:r>
          </a:p>
        </p:txBody>
      </p:sp>
      <p:graphicFrame>
        <p:nvGraphicFramePr>
          <p:cNvPr id="101378" name="Object 2"/>
          <p:cNvGraphicFramePr>
            <a:graphicFrameLocks noChangeAspect="1"/>
          </p:cNvGraphicFramePr>
          <p:nvPr/>
        </p:nvGraphicFramePr>
        <p:xfrm>
          <a:off x="5943600" y="2057400"/>
          <a:ext cx="2143380" cy="1208087"/>
        </p:xfrm>
        <a:graphic>
          <a:graphicData uri="http://schemas.openxmlformats.org/presentationml/2006/ole">
            <p:oleObj spid="_x0000_s101378" name="Equation" r:id="rId4" imgW="698400" imgH="393480" progId="Equation.3">
              <p:embed/>
            </p:oleObj>
          </a:graphicData>
        </a:graphic>
      </p:graphicFrame>
      <p:graphicFrame>
        <p:nvGraphicFramePr>
          <p:cNvPr id="101391" name="Object 15"/>
          <p:cNvGraphicFramePr>
            <a:graphicFrameLocks noChangeAspect="1"/>
          </p:cNvGraphicFramePr>
          <p:nvPr/>
        </p:nvGraphicFramePr>
        <p:xfrm>
          <a:off x="762000" y="2057400"/>
          <a:ext cx="5930900" cy="4352925"/>
        </p:xfrm>
        <a:graphic>
          <a:graphicData uri="http://schemas.openxmlformats.org/presentationml/2006/ole">
            <p:oleObj spid="_x0000_s101391" name="Visio" r:id="rId5" imgW="5930590" imgH="4353080" progId="Visio.Drawing.11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8872"/>
            <a:ext cx="8229600" cy="1252728"/>
          </a:xfrm>
          <a:noFill/>
          <a:ln/>
        </p:spPr>
        <p:txBody>
          <a:bodyPr>
            <a:normAutofit/>
          </a:bodyPr>
          <a:lstStyle/>
          <a:p>
            <a:r>
              <a:rPr lang="en-US" dirty="0" smtClean="0"/>
              <a:t>CHD Package</a:t>
            </a:r>
            <a:endParaRPr lang="en-US" dirty="0"/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CHD = Changing Head</a:t>
            </a:r>
          </a:p>
          <a:p>
            <a:r>
              <a:rPr lang="en-US" dirty="0" smtClean="0"/>
              <a:t>Original </a:t>
            </a:r>
            <a:r>
              <a:rPr lang="en-US" dirty="0"/>
              <a:t>method for defining specified heads works for </a:t>
            </a:r>
            <a:r>
              <a:rPr lang="en-US" dirty="0" smtClean="0"/>
              <a:t>static (steady state) </a:t>
            </a:r>
            <a:r>
              <a:rPr lang="en-US" dirty="0"/>
              <a:t>heads only.</a:t>
            </a:r>
          </a:p>
          <a:p>
            <a:pPr lvl="1"/>
            <a:r>
              <a:rPr lang="en-US" dirty="0"/>
              <a:t>IBOUND</a:t>
            </a:r>
          </a:p>
          <a:p>
            <a:pPr lvl="1"/>
            <a:r>
              <a:rPr lang="en-US" dirty="0"/>
              <a:t>Starting Heads Array</a:t>
            </a:r>
          </a:p>
          <a:p>
            <a:r>
              <a:rPr lang="en-US" dirty="0"/>
              <a:t>CHD later added to allow for transient specified head boundary </a:t>
            </a:r>
            <a:r>
              <a:rPr lang="en-US" dirty="0" smtClean="0"/>
              <a:t>conditions</a:t>
            </a:r>
            <a:endParaRPr lang="en-US" dirty="0"/>
          </a:p>
          <a:p>
            <a:r>
              <a:rPr lang="en-US" dirty="0"/>
              <a:t>Assigned to individual </a:t>
            </a:r>
            <a:r>
              <a:rPr lang="en-US" dirty="0" smtClean="0"/>
              <a:t>cells</a:t>
            </a:r>
          </a:p>
          <a:p>
            <a:r>
              <a:rPr lang="en-US" dirty="0" smtClean="0"/>
              <a:t>Can be used for steady-state case also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52400"/>
            <a:ext cx="8229600" cy="1143000"/>
          </a:xfrm>
          <a:noFill/>
          <a:ln/>
        </p:spPr>
        <p:txBody>
          <a:bodyPr/>
          <a:lstStyle/>
          <a:p>
            <a:r>
              <a:rPr lang="en-US" dirty="0"/>
              <a:t>Horizontal Flow Barrier Package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2133600"/>
            <a:ext cx="7391400" cy="3657600"/>
          </a:xfrm>
          <a:noFill/>
          <a:ln/>
        </p:spPr>
        <p:txBody>
          <a:bodyPr/>
          <a:lstStyle/>
          <a:p>
            <a:r>
              <a:rPr lang="en-US" sz="2800" dirty="0"/>
              <a:t>Not part of original MODFLOW packages</a:t>
            </a:r>
          </a:p>
          <a:p>
            <a:r>
              <a:rPr lang="en-US" sz="2800" dirty="0"/>
              <a:t>Used to simulate low permeability barriers such as sheet pile walls or slurry trenches.</a:t>
            </a:r>
          </a:p>
          <a:p>
            <a:r>
              <a:rPr lang="en-US" sz="2800" dirty="0"/>
              <a:t>Assigned to cell </a:t>
            </a:r>
            <a:r>
              <a:rPr lang="en-US" sz="2800" dirty="0" smtClean="0"/>
              <a:t>boundaries (pairs of cells)</a:t>
            </a:r>
            <a:endParaRPr lang="en-US" sz="2800" dirty="0"/>
          </a:p>
          <a:p>
            <a:r>
              <a:rPr lang="en-US" sz="2800" dirty="0"/>
              <a:t>Each instance is assigned a hydraulic characteristic = K/thickness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Advanced Packages</a:t>
            </a:r>
          </a:p>
        </p:txBody>
      </p:sp>
      <p:sp>
        <p:nvSpPr>
          <p:cNvPr id="69635" name="Rectangle 10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River</a:t>
            </a:r>
          </a:p>
          <a:p>
            <a:r>
              <a:rPr lang="en-US"/>
              <a:t>Stream-Aquifer Interaction</a:t>
            </a:r>
          </a:p>
          <a:p>
            <a:r>
              <a:rPr lang="en-US"/>
              <a:t>General Head</a:t>
            </a:r>
          </a:p>
          <a:p>
            <a:r>
              <a:rPr lang="en-US"/>
              <a:t>Changing Head Boundary</a:t>
            </a:r>
          </a:p>
          <a:p>
            <a:r>
              <a:rPr lang="en-US"/>
              <a:t>Horizontal Flow Barrier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HFB Cell Boundaries</a:t>
            </a:r>
            <a:endParaRPr lang="en-US" dirty="0"/>
          </a:p>
        </p:txBody>
      </p:sp>
      <p:graphicFrame>
        <p:nvGraphicFramePr>
          <p:cNvPr id="156676" name="Object 4"/>
          <p:cNvGraphicFramePr>
            <a:graphicFrameLocks noChangeAspect="1"/>
          </p:cNvGraphicFramePr>
          <p:nvPr/>
        </p:nvGraphicFramePr>
        <p:xfrm>
          <a:off x="1524000" y="1676400"/>
          <a:ext cx="6048375" cy="4897438"/>
        </p:xfrm>
        <a:graphic>
          <a:graphicData uri="http://schemas.openxmlformats.org/presentationml/2006/ole">
            <p:oleObj spid="_x0000_s156676" name="Visio" r:id="rId3" imgW="6048421" imgH="4897774" progId="Visio.Drawing.11">
              <p:embed/>
            </p:oleObj>
          </a:graphicData>
        </a:graphic>
      </p:graphicFrame>
      <p:graphicFrame>
        <p:nvGraphicFramePr>
          <p:cNvPr id="156677" name="Object 5"/>
          <p:cNvGraphicFramePr>
            <a:graphicFrameLocks noChangeAspect="1"/>
          </p:cNvGraphicFramePr>
          <p:nvPr/>
        </p:nvGraphicFramePr>
        <p:xfrm>
          <a:off x="2112485" y="2938730"/>
          <a:ext cx="4872037" cy="3606800"/>
        </p:xfrm>
        <a:graphic>
          <a:graphicData uri="http://schemas.openxmlformats.org/presentationml/2006/ole">
            <p:oleObj spid="_x0000_s156677" name="Visio" r:id="rId4" imgW="4871596" imgH="3606221" progId="Visio.Drawing.11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6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HFB</a:t>
            </a:r>
            <a:endParaRPr lang="en-US" dirty="0"/>
          </a:p>
        </p:txBody>
      </p:sp>
      <p:graphicFrame>
        <p:nvGraphicFramePr>
          <p:cNvPr id="60428" name="Object 12"/>
          <p:cNvGraphicFramePr>
            <a:graphicFrameLocks noChangeAspect="1"/>
          </p:cNvGraphicFramePr>
          <p:nvPr/>
        </p:nvGraphicFramePr>
        <p:xfrm>
          <a:off x="649709" y="2251496"/>
          <a:ext cx="3738563" cy="2824163"/>
        </p:xfrm>
        <a:graphic>
          <a:graphicData uri="http://schemas.openxmlformats.org/presentationml/2006/ole">
            <p:oleObj spid="_x0000_s60428" name="Visio" r:id="rId4" imgW="3738632" imgH="2823992" progId="Visio.Drawing.11">
              <p:embed/>
            </p:oleObj>
          </a:graphicData>
        </a:graphic>
      </p:graphicFrame>
      <p:graphicFrame>
        <p:nvGraphicFramePr>
          <p:cNvPr id="60427" name="Object 11"/>
          <p:cNvGraphicFramePr>
            <a:graphicFrameLocks noChangeAspect="1"/>
          </p:cNvGraphicFramePr>
          <p:nvPr/>
        </p:nvGraphicFramePr>
        <p:xfrm>
          <a:off x="2057400" y="3200400"/>
          <a:ext cx="2741613" cy="1931987"/>
        </p:xfrm>
        <a:graphic>
          <a:graphicData uri="http://schemas.openxmlformats.org/presentationml/2006/ole">
            <p:oleObj spid="_x0000_s60427" name="Visio" r:id="rId5" imgW="2741341" imgH="1932303" progId="Visio.Drawing.11">
              <p:embed/>
            </p:oleObj>
          </a:graphicData>
        </a:graphic>
      </p:graphicFrame>
      <p:graphicFrame>
        <p:nvGraphicFramePr>
          <p:cNvPr id="60431" name="Object 15"/>
          <p:cNvGraphicFramePr>
            <a:graphicFrameLocks noChangeAspect="1"/>
          </p:cNvGraphicFramePr>
          <p:nvPr/>
        </p:nvGraphicFramePr>
        <p:xfrm>
          <a:off x="5638800" y="2209800"/>
          <a:ext cx="1644650" cy="1530350"/>
        </p:xfrm>
        <a:graphic>
          <a:graphicData uri="http://schemas.openxmlformats.org/presentationml/2006/ole">
            <p:oleObj spid="_x0000_s60431" name="Visio" r:id="rId6" imgW="1644061" imgH="1529833" progId="Visio.Drawing.11">
              <p:embed/>
            </p:oleObj>
          </a:graphicData>
        </a:graphic>
      </p:graphicFrame>
      <p:graphicFrame>
        <p:nvGraphicFramePr>
          <p:cNvPr id="60433" name="Object 17"/>
          <p:cNvGraphicFramePr>
            <a:graphicFrameLocks noChangeAspect="1"/>
          </p:cNvGraphicFramePr>
          <p:nvPr/>
        </p:nvGraphicFramePr>
        <p:xfrm>
          <a:off x="5638800" y="2327798"/>
          <a:ext cx="1416050" cy="1416050"/>
        </p:xfrm>
        <a:graphic>
          <a:graphicData uri="http://schemas.openxmlformats.org/presentationml/2006/ole">
            <p:oleObj spid="_x0000_s60433" name="Visio" r:id="rId7" imgW="1415461" imgH="1415533" progId="Visio.Drawing.11">
              <p:embed/>
            </p:oleObj>
          </a:graphicData>
        </a:graphic>
      </p:graphicFrame>
      <p:graphicFrame>
        <p:nvGraphicFramePr>
          <p:cNvPr id="60434" name="Object 18"/>
          <p:cNvGraphicFramePr>
            <a:graphicFrameLocks noChangeAspect="1"/>
          </p:cNvGraphicFramePr>
          <p:nvPr/>
        </p:nvGraphicFramePr>
        <p:xfrm>
          <a:off x="6934200" y="3657600"/>
          <a:ext cx="1330325" cy="636587"/>
        </p:xfrm>
        <a:graphic>
          <a:graphicData uri="http://schemas.openxmlformats.org/presentationml/2006/ole">
            <p:oleObj spid="_x0000_s60434" name="Visio" r:id="rId8" imgW="1330712" imgH="636282" progId="Visio.Drawing.11">
              <p:embed/>
            </p:oleObj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5867400" y="4495800"/>
          <a:ext cx="914400" cy="659219"/>
        </p:xfrm>
        <a:graphic>
          <a:graphicData uri="http://schemas.openxmlformats.org/presentationml/2006/ole">
            <p:oleObj spid="_x0000_s60435" name="Equation" r:id="rId9" imgW="545760" imgH="393480" progId="Equation.3">
              <p:embed/>
            </p:oleObj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5867400" y="5340350"/>
          <a:ext cx="1679575" cy="298450"/>
        </p:xfrm>
        <a:graphic>
          <a:graphicData uri="http://schemas.openxmlformats.org/presentationml/2006/ole">
            <p:oleObj spid="_x0000_s60436" name="Equation" r:id="rId10" imgW="1002960" imgH="177480" progId="Equation.3">
              <p:embed/>
            </p:oleObj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5867400" y="5892800"/>
          <a:ext cx="1403350" cy="660400"/>
        </p:xfrm>
        <a:graphic>
          <a:graphicData uri="http://schemas.openxmlformats.org/presentationml/2006/ole">
            <p:oleObj spid="_x0000_s60437" name="Equation" r:id="rId11" imgW="83808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0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Stream-Aquifer Systems</a:t>
            </a:r>
            <a:endParaRPr lang="en-US" dirty="0"/>
          </a:p>
        </p:txBody>
      </p:sp>
      <p:graphicFrame>
        <p:nvGraphicFramePr>
          <p:cNvPr id="32778" name="Object 10"/>
          <p:cNvGraphicFramePr>
            <a:graphicFrameLocks noChangeAspect="1"/>
          </p:cNvGraphicFramePr>
          <p:nvPr/>
        </p:nvGraphicFramePr>
        <p:xfrm>
          <a:off x="6019800" y="3319715"/>
          <a:ext cx="2362200" cy="1385720"/>
        </p:xfrm>
        <a:graphic>
          <a:graphicData uri="http://schemas.openxmlformats.org/presentationml/2006/ole">
            <p:oleObj spid="_x0000_s32778" name="Visio" r:id="rId4" imgW="6510389" imgH="3816011" progId="Visio.Drawing.11">
              <p:embed/>
            </p:oleObj>
          </a:graphicData>
        </a:graphic>
      </p:graphicFrame>
      <p:graphicFrame>
        <p:nvGraphicFramePr>
          <p:cNvPr id="32779" name="Object 11"/>
          <p:cNvGraphicFramePr>
            <a:graphicFrameLocks noChangeAspect="1"/>
          </p:cNvGraphicFramePr>
          <p:nvPr/>
        </p:nvGraphicFramePr>
        <p:xfrm>
          <a:off x="6019800" y="1524000"/>
          <a:ext cx="2362200" cy="1398671"/>
        </p:xfrm>
        <a:graphic>
          <a:graphicData uri="http://schemas.openxmlformats.org/presentationml/2006/ole">
            <p:oleObj spid="_x0000_s32779" name="Visio" r:id="rId5" imgW="6510389" imgH="3855336" progId="Visio.Drawing.11">
              <p:embed/>
            </p:oleObj>
          </a:graphicData>
        </a:graphic>
      </p:graphicFrame>
      <p:graphicFrame>
        <p:nvGraphicFramePr>
          <p:cNvPr id="32780" name="Object 12"/>
          <p:cNvGraphicFramePr>
            <a:graphicFrameLocks noChangeAspect="1"/>
          </p:cNvGraphicFramePr>
          <p:nvPr/>
        </p:nvGraphicFramePr>
        <p:xfrm>
          <a:off x="6019800" y="5129381"/>
          <a:ext cx="2362200" cy="1504866"/>
        </p:xfrm>
        <a:graphic>
          <a:graphicData uri="http://schemas.openxmlformats.org/presentationml/2006/ole">
            <p:oleObj spid="_x0000_s32780" name="Visio" r:id="rId6" imgW="6510389" imgH="4148091" progId="Visio.Drawing.11">
              <p:embed/>
            </p:oleObj>
          </a:graphicData>
        </a:graphic>
      </p:graphicFrame>
      <p:pic>
        <p:nvPicPr>
          <p:cNvPr id="10" name="Picture 9" descr="redrop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85800" y="2286000"/>
            <a:ext cx="4774853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  <a:noFill/>
          <a:ln/>
        </p:spPr>
        <p:txBody>
          <a:bodyPr/>
          <a:lstStyle/>
          <a:p>
            <a:r>
              <a:rPr lang="en-US"/>
              <a:t>River Package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00200"/>
            <a:ext cx="7772400" cy="4876800"/>
          </a:xfrm>
          <a:noFill/>
          <a:ln/>
        </p:spPr>
        <p:txBody>
          <a:bodyPr/>
          <a:lstStyle/>
          <a:p>
            <a:r>
              <a:rPr lang="en-US" dirty="0"/>
              <a:t>Assigned to individual cells</a:t>
            </a:r>
          </a:p>
          <a:p>
            <a:r>
              <a:rPr lang="en-US" dirty="0"/>
              <a:t>If head is above river stage, flow is from aquifer to river</a:t>
            </a:r>
          </a:p>
          <a:p>
            <a:r>
              <a:rPr lang="en-US" dirty="0"/>
              <a:t>If head is below river stage, flow is from river to aquifer</a:t>
            </a:r>
          </a:p>
          <a:p>
            <a:r>
              <a:rPr lang="en-US" dirty="0"/>
              <a:t>Required parameters</a:t>
            </a:r>
          </a:p>
          <a:p>
            <a:pPr lvl="1"/>
            <a:r>
              <a:rPr lang="en-US" dirty="0"/>
              <a:t>Conductance</a:t>
            </a:r>
          </a:p>
          <a:p>
            <a:pPr lvl="1"/>
            <a:r>
              <a:rPr lang="en-US" dirty="0"/>
              <a:t>Bottom elevation</a:t>
            </a:r>
          </a:p>
          <a:p>
            <a:pPr lvl="1"/>
            <a:r>
              <a:rPr lang="en-US" dirty="0"/>
              <a:t>Stage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Idealized Representation</a:t>
            </a:r>
            <a:endParaRPr lang="en-US" dirty="0"/>
          </a:p>
        </p:txBody>
      </p:sp>
      <p:graphicFrame>
        <p:nvGraphicFramePr>
          <p:cNvPr id="132098" name="Object 2"/>
          <p:cNvGraphicFramePr>
            <a:graphicFrameLocks noChangeAspect="1"/>
          </p:cNvGraphicFramePr>
          <p:nvPr/>
        </p:nvGraphicFramePr>
        <p:xfrm>
          <a:off x="1447800" y="2057400"/>
          <a:ext cx="5938837" cy="2066925"/>
        </p:xfrm>
        <a:graphic>
          <a:graphicData uri="http://schemas.openxmlformats.org/presentationml/2006/ole">
            <p:oleObj spid="_x0000_s132098" name="Visio" r:id="rId3" imgW="5938396" imgH="2066708" progId="Visio.Drawing.11">
              <p:embed/>
            </p:oleObj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371600" y="4419600"/>
            <a:ext cx="6858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H</a:t>
            </a:r>
            <a:r>
              <a:rPr lang="en-US" baseline="-25000" dirty="0" err="1" smtClean="0">
                <a:latin typeface="Arial" pitchFamily="34" charset="0"/>
                <a:cs typeface="Arial" pitchFamily="34" charset="0"/>
              </a:rPr>
              <a:t>ijk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= Head in cell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HRIV = Stage in river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CRIV = Conductance of river bottom sediments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RBOT = Elevation of bottom of sediments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QRIV = Flow between aquifer and river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305800" cy="1143000"/>
          </a:xfrm>
          <a:noFill/>
          <a:ln/>
        </p:spPr>
        <p:txBody>
          <a:bodyPr/>
          <a:lstStyle/>
          <a:p>
            <a:r>
              <a:rPr lang="en-US" sz="4000" dirty="0"/>
              <a:t>Case #1  - Head Above River Stage</a:t>
            </a:r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2549525" y="4876800"/>
            <a:ext cx="39036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r>
              <a:rPr lang="en-US" dirty="0">
                <a:latin typeface="Arial" charset="0"/>
              </a:rPr>
              <a:t>QRIV = CRIV * (HRIV - </a:t>
            </a:r>
            <a:r>
              <a:rPr lang="en-US" dirty="0" err="1">
                <a:latin typeface="Arial" charset="0"/>
              </a:rPr>
              <a:t>H</a:t>
            </a:r>
            <a:r>
              <a:rPr lang="en-US" baseline="-25000" dirty="0" err="1">
                <a:latin typeface="Arial" charset="0"/>
              </a:rPr>
              <a:t>ijk</a:t>
            </a:r>
            <a:r>
              <a:rPr lang="en-US" dirty="0">
                <a:latin typeface="Arial" charset="0"/>
              </a:rPr>
              <a:t>)</a:t>
            </a:r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2536825" y="5486400"/>
            <a:ext cx="3929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r>
              <a:rPr lang="en-US">
                <a:latin typeface="Arial" charset="0"/>
              </a:rPr>
              <a:t>(-Q signifies flow out of cell)</a:t>
            </a:r>
          </a:p>
        </p:txBody>
      </p:sp>
      <p:graphicFrame>
        <p:nvGraphicFramePr>
          <p:cNvPr id="97283" name="Object 3"/>
          <p:cNvGraphicFramePr>
            <a:graphicFrameLocks noChangeAspect="1"/>
          </p:cNvGraphicFramePr>
          <p:nvPr/>
        </p:nvGraphicFramePr>
        <p:xfrm>
          <a:off x="1601788" y="2395538"/>
          <a:ext cx="5938837" cy="2066925"/>
        </p:xfrm>
        <a:graphic>
          <a:graphicData uri="http://schemas.openxmlformats.org/presentationml/2006/ole">
            <p:oleObj spid="_x0000_s97283" name="Visio" r:id="rId4" imgW="5938920" imgH="2066760" progId="Visio.Drawing.11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>
            <a:normAutofit fontScale="90000"/>
          </a:bodyPr>
          <a:lstStyle/>
          <a:p>
            <a:r>
              <a:rPr lang="en-US"/>
              <a:t>Case #2  - Head Below River Stage but Above River Bottom</a:t>
            </a:r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2514600" y="5181600"/>
            <a:ext cx="39036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r>
              <a:rPr lang="en-US" dirty="0">
                <a:latin typeface="Arial" charset="0"/>
              </a:rPr>
              <a:t>QRIV = CRIV * (HRIV - </a:t>
            </a:r>
            <a:r>
              <a:rPr lang="en-US" dirty="0" err="1">
                <a:latin typeface="Arial" charset="0"/>
              </a:rPr>
              <a:t>H</a:t>
            </a:r>
            <a:r>
              <a:rPr lang="en-US" baseline="-25000" dirty="0" err="1">
                <a:latin typeface="Arial" charset="0"/>
              </a:rPr>
              <a:t>ijk</a:t>
            </a:r>
            <a:r>
              <a:rPr lang="en-US" dirty="0">
                <a:latin typeface="Arial" charset="0"/>
              </a:rPr>
              <a:t>)</a:t>
            </a:r>
          </a:p>
        </p:txBody>
      </p:sp>
      <p:graphicFrame>
        <p:nvGraphicFramePr>
          <p:cNvPr id="34824" name="Object 8"/>
          <p:cNvGraphicFramePr>
            <a:graphicFrameLocks noChangeAspect="1"/>
          </p:cNvGraphicFramePr>
          <p:nvPr/>
        </p:nvGraphicFramePr>
        <p:xfrm>
          <a:off x="1601788" y="2395538"/>
          <a:ext cx="5938837" cy="2066925"/>
        </p:xfrm>
        <a:graphic>
          <a:graphicData uri="http://schemas.openxmlformats.org/presentationml/2006/ole">
            <p:oleObj spid="_x0000_s34824" name="Visio" r:id="rId4" imgW="5938396" imgH="2066708" progId="Visio.Drawing.11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7315200" cy="1143000"/>
          </a:xfrm>
          <a:noFill/>
          <a:ln/>
        </p:spPr>
        <p:txBody>
          <a:bodyPr>
            <a:normAutofit fontScale="90000"/>
          </a:bodyPr>
          <a:lstStyle/>
          <a:p>
            <a:r>
              <a:rPr lang="en-US" dirty="0"/>
              <a:t>Case #3  - Head Below River Bottom</a:t>
            </a:r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2286000" y="5410200"/>
            <a:ext cx="43386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r>
              <a:rPr lang="en-US">
                <a:latin typeface="Arial" charset="0"/>
              </a:rPr>
              <a:t>QRIV = CRIV * (HRIV - RBOT)</a:t>
            </a:r>
          </a:p>
        </p:txBody>
      </p:sp>
      <p:graphicFrame>
        <p:nvGraphicFramePr>
          <p:cNvPr id="98309" name="Object 1029"/>
          <p:cNvGraphicFramePr>
            <a:graphicFrameLocks noChangeAspect="1"/>
          </p:cNvGraphicFramePr>
          <p:nvPr/>
        </p:nvGraphicFramePr>
        <p:xfrm>
          <a:off x="1601788" y="2395538"/>
          <a:ext cx="5938837" cy="2066925"/>
        </p:xfrm>
        <a:graphic>
          <a:graphicData uri="http://schemas.openxmlformats.org/presentationml/2006/ole">
            <p:oleObj spid="_x0000_s98309" name="Visio" r:id="rId4" imgW="5938396" imgH="2066708" progId="Visio.Drawing.11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River Conductance</a:t>
            </a:r>
          </a:p>
        </p:txBody>
      </p:sp>
      <p:sp>
        <p:nvSpPr>
          <p:cNvPr id="36868" name="Rectangle 4"/>
          <p:cNvSpPr>
            <a:spLocks noChangeArrowheads="1"/>
          </p:cNvSpPr>
          <p:nvPr/>
        </p:nvSpPr>
        <p:spPr bwMode="auto">
          <a:xfrm>
            <a:off x="533400" y="1905000"/>
            <a:ext cx="1600201" cy="19396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/>
          <a:p>
            <a:r>
              <a:rPr lang="en-US" dirty="0">
                <a:latin typeface="Arial" charset="0"/>
              </a:rPr>
              <a:t>Length of reach in each river cell is computed</a:t>
            </a:r>
          </a:p>
        </p:txBody>
      </p:sp>
      <p:graphicFrame>
        <p:nvGraphicFramePr>
          <p:cNvPr id="99333" name="Object 1029"/>
          <p:cNvGraphicFramePr>
            <a:graphicFrameLocks noChangeAspect="1"/>
          </p:cNvGraphicFramePr>
          <p:nvPr/>
        </p:nvGraphicFramePr>
        <p:xfrm>
          <a:off x="2743200" y="1752600"/>
          <a:ext cx="5181600" cy="4848225"/>
        </p:xfrm>
        <a:graphic>
          <a:graphicData uri="http://schemas.openxmlformats.org/presentationml/2006/ole">
            <p:oleObj spid="_x0000_s99333" name="Visio" r:id="rId4" imgW="5181228" imgH="4847511" progId="Visio.Drawing.11">
              <p:embed/>
            </p:oleObj>
          </a:graphicData>
        </a:graphic>
      </p:graphicFrame>
      <p:graphicFrame>
        <p:nvGraphicFramePr>
          <p:cNvPr id="99334" name="Object 1030"/>
          <p:cNvGraphicFramePr>
            <a:graphicFrameLocks noChangeAspect="1"/>
          </p:cNvGraphicFramePr>
          <p:nvPr/>
        </p:nvGraphicFramePr>
        <p:xfrm>
          <a:off x="3543300" y="2209800"/>
          <a:ext cx="3924300" cy="4267200"/>
        </p:xfrm>
        <a:graphic>
          <a:graphicData uri="http://schemas.openxmlformats.org/presentationml/2006/ole">
            <p:oleObj spid="_x0000_s99334" name="Visio" r:id="rId5" imgW="3923742" imgH="4266704" progId="Visio.Drawing.11">
              <p:embed/>
            </p:oleObj>
          </a:graphicData>
        </a:graphic>
      </p:graphicFrame>
      <p:graphicFrame>
        <p:nvGraphicFramePr>
          <p:cNvPr id="99336" name="Object 1032"/>
          <p:cNvGraphicFramePr>
            <a:graphicFrameLocks noChangeAspect="1"/>
          </p:cNvGraphicFramePr>
          <p:nvPr/>
        </p:nvGraphicFramePr>
        <p:xfrm>
          <a:off x="685800" y="4572000"/>
          <a:ext cx="1474787" cy="1506537"/>
        </p:xfrm>
        <a:graphic>
          <a:graphicData uri="http://schemas.openxmlformats.org/presentationml/2006/ole">
            <p:oleObj spid="_x0000_s99336" name="Visio" r:id="rId6" imgW="1474191" imgH="1506377" progId="Visio.Drawing.11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2385</TotalTime>
  <Words>396</Words>
  <Application>Microsoft Office PowerPoint</Application>
  <PresentationFormat>On-screen Show (4:3)</PresentationFormat>
  <Paragraphs>76</Paragraphs>
  <Slides>21</Slides>
  <Notes>18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Module</vt:lpstr>
      <vt:lpstr>Visio</vt:lpstr>
      <vt:lpstr>Equation</vt:lpstr>
      <vt:lpstr>MODFLOW – Part 2 Advanced Packages</vt:lpstr>
      <vt:lpstr>Advanced Packages</vt:lpstr>
      <vt:lpstr>Stream-Aquifer Systems</vt:lpstr>
      <vt:lpstr>River Package</vt:lpstr>
      <vt:lpstr>Idealized Representation</vt:lpstr>
      <vt:lpstr>Case #1  - Head Above River Stage</vt:lpstr>
      <vt:lpstr>Case #2  - Head Below River Stage but Above River Bottom</vt:lpstr>
      <vt:lpstr>Case #3  - Head Below River Bottom</vt:lpstr>
      <vt:lpstr>River Conductance</vt:lpstr>
      <vt:lpstr>River Conductance</vt:lpstr>
      <vt:lpstr>Stream-Aquifer Interaction Package</vt:lpstr>
      <vt:lpstr>Segments and Reaches</vt:lpstr>
      <vt:lpstr>Attributes</vt:lpstr>
      <vt:lpstr>General Head Package</vt:lpstr>
      <vt:lpstr>General Head</vt:lpstr>
      <vt:lpstr>General Head Boundary</vt:lpstr>
      <vt:lpstr>Lakes and Reservoirs</vt:lpstr>
      <vt:lpstr>CHD Package</vt:lpstr>
      <vt:lpstr>Horizontal Flow Barrier Package</vt:lpstr>
      <vt:lpstr>HFB Cell Boundaries</vt:lpstr>
      <vt:lpstr>HFB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MODFLOW</dc:title>
  <dc:creator>Norman L. Jones</dc:creator>
  <cp:lastModifiedBy>Norm Jones</cp:lastModifiedBy>
  <cp:revision>93</cp:revision>
  <cp:lastPrinted>1997-10-21T04:15:08Z</cp:lastPrinted>
  <dcterms:created xsi:type="dcterms:W3CDTF">1996-04-24T20:34:15Z</dcterms:created>
  <dcterms:modified xsi:type="dcterms:W3CDTF">2010-09-20T23:38:19Z</dcterms:modified>
</cp:coreProperties>
</file>